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9" r:id="rId3"/>
    <p:sldId id="271" r:id="rId4"/>
    <p:sldId id="270" r:id="rId5"/>
    <p:sldId id="263" r:id="rId6"/>
    <p:sldId id="257" r:id="rId7"/>
    <p:sldId id="266" r:id="rId8"/>
    <p:sldId id="267" r:id="rId9"/>
    <p:sldId id="259" r:id="rId10"/>
    <p:sldId id="261" r:id="rId11"/>
    <p:sldId id="264" r:id="rId12"/>
    <p:sldId id="262" r:id="rId13"/>
    <p:sldId id="265" r:id="rId14"/>
    <p:sldId id="260" r:id="rId15"/>
    <p:sldId id="26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6" autoAdjust="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E4FD1-E7E8-4B95-A0DD-C7EC43084C10}"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B708E-0C21-4279-9F7C-EE27A12746E4}" type="slidenum">
              <a:rPr lang="en-US" smtClean="0"/>
              <a:t>‹#›</a:t>
            </a:fld>
            <a:endParaRPr lang="en-US"/>
          </a:p>
        </p:txBody>
      </p:sp>
    </p:spTree>
    <p:extLst>
      <p:ext uri="{BB962C8B-B14F-4D97-AF65-F5344CB8AC3E}">
        <p14:creationId xmlns:p14="http://schemas.microsoft.com/office/powerpoint/2010/main" val="181780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P" dirty="0"/>
              <a:t>I hope I did this right because I want to enjoy my children as adults.  The children I taught in the beginning are now adults.  I wonder about them a lot.  You may have a different list.</a:t>
            </a:r>
          </a:p>
        </p:txBody>
      </p:sp>
      <p:sp>
        <p:nvSpPr>
          <p:cNvPr id="4" name="Slide Number Placeholder 3"/>
          <p:cNvSpPr>
            <a:spLocks noGrp="1"/>
          </p:cNvSpPr>
          <p:nvPr>
            <p:ph type="sldNum" sz="quarter" idx="5"/>
          </p:nvPr>
        </p:nvSpPr>
        <p:spPr/>
        <p:txBody>
          <a:bodyPr/>
          <a:lstStyle/>
          <a:p>
            <a:fld id="{7188DD6F-9511-4A98-A733-A6AA587D1580}" type="slidenum">
              <a:rPr lang="en-US" smtClean="0"/>
              <a:t>2</a:t>
            </a:fld>
            <a:endParaRPr lang="en-US"/>
          </a:p>
        </p:txBody>
      </p:sp>
    </p:spTree>
    <p:extLst>
      <p:ext uri="{BB962C8B-B14F-4D97-AF65-F5344CB8AC3E}">
        <p14:creationId xmlns:p14="http://schemas.microsoft.com/office/powerpoint/2010/main" val="342469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Pathways are being created.</a:t>
            </a:r>
          </a:p>
          <a:p>
            <a:r>
              <a:rPr lang="en-US" dirty="0"/>
              <a:t>Neuroplasticity is at it’s peak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Optimal Processing occurs through active learning.- Neural</a:t>
            </a:r>
            <a:r>
              <a:rPr lang="en-US" baseline="0" dirty="0"/>
              <a:t> pathways are created and cemented through experiences and interactions with the environment.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a good reason that young children don’t stay still.  They are simply not supposed</a:t>
            </a:r>
            <a:r>
              <a:rPr lang="en-US" baseline="0" dirty="0"/>
              <a:t> to- They are not supposed to sit and write at three years old.  Their bodies are still learning reciprocal movements.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Languages will be learned without an accent.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Instruction and </a:t>
            </a:r>
            <a:r>
              <a:rPr lang="en-US" baseline="0" dirty="0" err="1"/>
              <a:t>Curriculae</a:t>
            </a:r>
            <a:r>
              <a:rPr lang="en-US" baseline="0" dirty="0"/>
              <a:t> cannot simply begin Earlier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Language and Emergent Literacy are the understanding of symbolism a major task of early childhood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Children in the first and second year of life are already becoming literate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brain</a:t>
            </a:r>
            <a:r>
              <a:rPr lang="en-US" baseline="0" dirty="0"/>
              <a:t> changes in the school age child.  BUT the canvas has been developed at that point.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188DD6F-9511-4A98-A733-A6AA587D1580}" type="slidenum">
              <a:rPr lang="en-US" smtClean="0"/>
              <a:t>4</a:t>
            </a:fld>
            <a:endParaRPr lang="en-US"/>
          </a:p>
        </p:txBody>
      </p:sp>
    </p:spTree>
    <p:extLst>
      <p:ext uri="{BB962C8B-B14F-4D97-AF65-F5344CB8AC3E}">
        <p14:creationId xmlns:p14="http://schemas.microsoft.com/office/powerpoint/2010/main" val="39283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2BB3ED-429E-4699-A5BC-CED47D35B516}" type="datetime1">
              <a:rPr lang="en-US" smtClean="0"/>
              <a:t>8/9/2024</a:t>
            </a:fld>
            <a:endParaRPr lang="en-US"/>
          </a:p>
        </p:txBody>
      </p:sp>
      <p:sp>
        <p:nvSpPr>
          <p:cNvPr id="5" name="Footer Placeholder 4"/>
          <p:cNvSpPr>
            <a:spLocks noGrp="1"/>
          </p:cNvSpPr>
          <p:nvPr>
            <p:ph type="ftr" sz="quarter" idx="11"/>
          </p:nvPr>
        </p:nvSpPr>
        <p:spPr/>
        <p:txBody>
          <a:bodyPr/>
          <a:lstStyle/>
          <a:p>
            <a:r>
              <a:rPr lang="en-US" smtClean="0"/>
              <a:t>Dr.Meenakshi </a:t>
            </a:r>
            <a:endParaRPr lang="en-US"/>
          </a:p>
        </p:txBody>
      </p:sp>
      <p:sp>
        <p:nvSpPr>
          <p:cNvPr id="6" name="Slide Number Placeholder 5"/>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157478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113A1-3B52-41E4-89B1-ED6E5DB30633}" type="datetime1">
              <a:rPr lang="en-US" smtClean="0"/>
              <a:t>8/9/2024</a:t>
            </a:fld>
            <a:endParaRPr lang="en-US"/>
          </a:p>
        </p:txBody>
      </p:sp>
      <p:sp>
        <p:nvSpPr>
          <p:cNvPr id="5" name="Footer Placeholder 4"/>
          <p:cNvSpPr>
            <a:spLocks noGrp="1"/>
          </p:cNvSpPr>
          <p:nvPr>
            <p:ph type="ftr" sz="quarter" idx="11"/>
          </p:nvPr>
        </p:nvSpPr>
        <p:spPr/>
        <p:txBody>
          <a:bodyPr/>
          <a:lstStyle/>
          <a:p>
            <a:r>
              <a:rPr lang="en-US" smtClean="0"/>
              <a:t>Dr.Meenakshi </a:t>
            </a:r>
            <a:endParaRPr lang="en-US"/>
          </a:p>
        </p:txBody>
      </p:sp>
      <p:sp>
        <p:nvSpPr>
          <p:cNvPr id="6" name="Slide Number Placeholder 5"/>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371084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5198F-E063-473B-897D-C414248DB4B1}" type="datetime1">
              <a:rPr lang="en-US" smtClean="0"/>
              <a:t>8/9/2024</a:t>
            </a:fld>
            <a:endParaRPr lang="en-US"/>
          </a:p>
        </p:txBody>
      </p:sp>
      <p:sp>
        <p:nvSpPr>
          <p:cNvPr id="5" name="Footer Placeholder 4"/>
          <p:cNvSpPr>
            <a:spLocks noGrp="1"/>
          </p:cNvSpPr>
          <p:nvPr>
            <p:ph type="ftr" sz="quarter" idx="11"/>
          </p:nvPr>
        </p:nvSpPr>
        <p:spPr/>
        <p:txBody>
          <a:bodyPr/>
          <a:lstStyle/>
          <a:p>
            <a:r>
              <a:rPr lang="en-US" smtClean="0"/>
              <a:t>Dr.Meenakshi </a:t>
            </a:r>
            <a:endParaRPr lang="en-US"/>
          </a:p>
        </p:txBody>
      </p:sp>
      <p:sp>
        <p:nvSpPr>
          <p:cNvPr id="6" name="Slide Number Placeholder 5"/>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56976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F8BCF-B1A0-4828-B331-513D38089B8D}" type="datetime1">
              <a:rPr lang="en-US" smtClean="0"/>
              <a:t>8/9/2024</a:t>
            </a:fld>
            <a:endParaRPr lang="en-US"/>
          </a:p>
        </p:txBody>
      </p:sp>
      <p:sp>
        <p:nvSpPr>
          <p:cNvPr id="5" name="Footer Placeholder 4"/>
          <p:cNvSpPr>
            <a:spLocks noGrp="1"/>
          </p:cNvSpPr>
          <p:nvPr>
            <p:ph type="ftr" sz="quarter" idx="11"/>
          </p:nvPr>
        </p:nvSpPr>
        <p:spPr/>
        <p:txBody>
          <a:bodyPr/>
          <a:lstStyle/>
          <a:p>
            <a:r>
              <a:rPr lang="en-US" smtClean="0"/>
              <a:t>Dr.Meenakshi </a:t>
            </a:r>
            <a:endParaRPr lang="en-US"/>
          </a:p>
        </p:txBody>
      </p:sp>
      <p:sp>
        <p:nvSpPr>
          <p:cNvPr id="6" name="Slide Number Placeholder 5"/>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354175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8F61AB-FDB2-4C2E-AD88-AF297DC9463B}" type="datetime1">
              <a:rPr lang="en-US" smtClean="0"/>
              <a:t>8/9/2024</a:t>
            </a:fld>
            <a:endParaRPr lang="en-US"/>
          </a:p>
        </p:txBody>
      </p:sp>
      <p:sp>
        <p:nvSpPr>
          <p:cNvPr id="5" name="Footer Placeholder 4"/>
          <p:cNvSpPr>
            <a:spLocks noGrp="1"/>
          </p:cNvSpPr>
          <p:nvPr>
            <p:ph type="ftr" sz="quarter" idx="11"/>
          </p:nvPr>
        </p:nvSpPr>
        <p:spPr/>
        <p:txBody>
          <a:bodyPr/>
          <a:lstStyle/>
          <a:p>
            <a:r>
              <a:rPr lang="en-US" smtClean="0"/>
              <a:t>Dr.Meenakshi </a:t>
            </a:r>
            <a:endParaRPr lang="en-US"/>
          </a:p>
        </p:txBody>
      </p:sp>
      <p:sp>
        <p:nvSpPr>
          <p:cNvPr id="6" name="Slide Number Placeholder 5"/>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64142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077C70-8313-4CFB-9445-87707DAB7E57}" type="datetime1">
              <a:rPr lang="en-US" smtClean="0"/>
              <a:t>8/9/2024</a:t>
            </a:fld>
            <a:endParaRPr lang="en-US"/>
          </a:p>
        </p:txBody>
      </p:sp>
      <p:sp>
        <p:nvSpPr>
          <p:cNvPr id="6" name="Footer Placeholder 5"/>
          <p:cNvSpPr>
            <a:spLocks noGrp="1"/>
          </p:cNvSpPr>
          <p:nvPr>
            <p:ph type="ftr" sz="quarter" idx="11"/>
          </p:nvPr>
        </p:nvSpPr>
        <p:spPr/>
        <p:txBody>
          <a:bodyPr/>
          <a:lstStyle/>
          <a:p>
            <a:r>
              <a:rPr lang="en-US" smtClean="0"/>
              <a:t>Dr.Meenakshi </a:t>
            </a:r>
            <a:endParaRPr lang="en-US"/>
          </a:p>
        </p:txBody>
      </p:sp>
      <p:sp>
        <p:nvSpPr>
          <p:cNvPr id="7" name="Slide Number Placeholder 6"/>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202278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DE807-0709-4757-8450-EF00EC4BE473}" type="datetime1">
              <a:rPr lang="en-US" smtClean="0"/>
              <a:t>8/9/2024</a:t>
            </a:fld>
            <a:endParaRPr lang="en-US"/>
          </a:p>
        </p:txBody>
      </p:sp>
      <p:sp>
        <p:nvSpPr>
          <p:cNvPr id="8" name="Footer Placeholder 7"/>
          <p:cNvSpPr>
            <a:spLocks noGrp="1"/>
          </p:cNvSpPr>
          <p:nvPr>
            <p:ph type="ftr" sz="quarter" idx="11"/>
          </p:nvPr>
        </p:nvSpPr>
        <p:spPr/>
        <p:txBody>
          <a:bodyPr/>
          <a:lstStyle/>
          <a:p>
            <a:r>
              <a:rPr lang="en-US" smtClean="0"/>
              <a:t>Dr.Meenakshi </a:t>
            </a:r>
            <a:endParaRPr lang="en-US"/>
          </a:p>
        </p:txBody>
      </p:sp>
      <p:sp>
        <p:nvSpPr>
          <p:cNvPr id="9" name="Slide Number Placeholder 8"/>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379288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FF1744-2A3F-4CEC-825A-2E522C07572A}" type="datetime1">
              <a:rPr lang="en-US" smtClean="0"/>
              <a:t>8/9/2024</a:t>
            </a:fld>
            <a:endParaRPr lang="en-US"/>
          </a:p>
        </p:txBody>
      </p:sp>
      <p:sp>
        <p:nvSpPr>
          <p:cNvPr id="4" name="Footer Placeholder 3"/>
          <p:cNvSpPr>
            <a:spLocks noGrp="1"/>
          </p:cNvSpPr>
          <p:nvPr>
            <p:ph type="ftr" sz="quarter" idx="11"/>
          </p:nvPr>
        </p:nvSpPr>
        <p:spPr/>
        <p:txBody>
          <a:bodyPr/>
          <a:lstStyle/>
          <a:p>
            <a:r>
              <a:rPr lang="en-US" smtClean="0"/>
              <a:t>Dr.Meenakshi </a:t>
            </a:r>
            <a:endParaRPr lang="en-US"/>
          </a:p>
        </p:txBody>
      </p:sp>
      <p:sp>
        <p:nvSpPr>
          <p:cNvPr id="5" name="Slide Number Placeholder 4"/>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12989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F8A37-F11E-4FCD-B530-CD3E313C7021}" type="datetime1">
              <a:rPr lang="en-US" smtClean="0"/>
              <a:t>8/9/2024</a:t>
            </a:fld>
            <a:endParaRPr lang="en-US"/>
          </a:p>
        </p:txBody>
      </p:sp>
      <p:sp>
        <p:nvSpPr>
          <p:cNvPr id="3" name="Footer Placeholder 2"/>
          <p:cNvSpPr>
            <a:spLocks noGrp="1"/>
          </p:cNvSpPr>
          <p:nvPr>
            <p:ph type="ftr" sz="quarter" idx="11"/>
          </p:nvPr>
        </p:nvSpPr>
        <p:spPr/>
        <p:txBody>
          <a:bodyPr/>
          <a:lstStyle/>
          <a:p>
            <a:r>
              <a:rPr lang="en-US" smtClean="0"/>
              <a:t>Dr.Meenakshi </a:t>
            </a:r>
            <a:endParaRPr lang="en-US"/>
          </a:p>
        </p:txBody>
      </p:sp>
      <p:sp>
        <p:nvSpPr>
          <p:cNvPr id="4" name="Slide Number Placeholder 3"/>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32100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C12648-60AF-4E26-9DAE-017397ED446C}" type="datetime1">
              <a:rPr lang="en-US" smtClean="0"/>
              <a:t>8/9/2024</a:t>
            </a:fld>
            <a:endParaRPr lang="en-US"/>
          </a:p>
        </p:txBody>
      </p:sp>
      <p:sp>
        <p:nvSpPr>
          <p:cNvPr id="6" name="Footer Placeholder 5"/>
          <p:cNvSpPr>
            <a:spLocks noGrp="1"/>
          </p:cNvSpPr>
          <p:nvPr>
            <p:ph type="ftr" sz="quarter" idx="11"/>
          </p:nvPr>
        </p:nvSpPr>
        <p:spPr/>
        <p:txBody>
          <a:bodyPr/>
          <a:lstStyle/>
          <a:p>
            <a:r>
              <a:rPr lang="en-US" smtClean="0"/>
              <a:t>Dr.Meenakshi </a:t>
            </a:r>
            <a:endParaRPr lang="en-US"/>
          </a:p>
        </p:txBody>
      </p:sp>
      <p:sp>
        <p:nvSpPr>
          <p:cNvPr id="7" name="Slide Number Placeholder 6"/>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188533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024AFE-62D2-46CF-AF1C-896AE2BDA75D}" type="datetime1">
              <a:rPr lang="en-US" smtClean="0"/>
              <a:t>8/9/2024</a:t>
            </a:fld>
            <a:endParaRPr lang="en-US"/>
          </a:p>
        </p:txBody>
      </p:sp>
      <p:sp>
        <p:nvSpPr>
          <p:cNvPr id="6" name="Footer Placeholder 5"/>
          <p:cNvSpPr>
            <a:spLocks noGrp="1"/>
          </p:cNvSpPr>
          <p:nvPr>
            <p:ph type="ftr" sz="quarter" idx="11"/>
          </p:nvPr>
        </p:nvSpPr>
        <p:spPr/>
        <p:txBody>
          <a:bodyPr/>
          <a:lstStyle/>
          <a:p>
            <a:r>
              <a:rPr lang="en-US" smtClean="0"/>
              <a:t>Dr.Meenakshi </a:t>
            </a:r>
            <a:endParaRPr lang="en-US"/>
          </a:p>
        </p:txBody>
      </p:sp>
      <p:sp>
        <p:nvSpPr>
          <p:cNvPr id="7" name="Slide Number Placeholder 6"/>
          <p:cNvSpPr>
            <a:spLocks noGrp="1"/>
          </p:cNvSpPr>
          <p:nvPr>
            <p:ph type="sldNum" sz="quarter" idx="12"/>
          </p:nvPr>
        </p:nvSpPr>
        <p:spPr/>
        <p:txBody>
          <a:bodyPr/>
          <a:lstStyle/>
          <a:p>
            <a:fld id="{7561F989-1BCF-43BA-B442-CDAAC3CFF999}" type="slidenum">
              <a:rPr lang="en-US" smtClean="0"/>
              <a:t>‹#›</a:t>
            </a:fld>
            <a:endParaRPr lang="en-US"/>
          </a:p>
        </p:txBody>
      </p:sp>
    </p:spTree>
    <p:extLst>
      <p:ext uri="{BB962C8B-B14F-4D97-AF65-F5344CB8AC3E}">
        <p14:creationId xmlns:p14="http://schemas.microsoft.com/office/powerpoint/2010/main" val="184413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B4ED2-AB99-41F7-B599-36F910D22E55}" type="datetime1">
              <a:rPr lang="en-US" smtClean="0"/>
              <a:t>8/9/2024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Dr.Meenakshi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1F989-1BCF-43BA-B442-CDAAC3CFF999}" type="slidenum">
              <a:rPr lang="en-US" smtClean="0"/>
              <a:t>‹#›</a:t>
            </a:fld>
            <a:endParaRPr lang="en-US"/>
          </a:p>
        </p:txBody>
      </p:sp>
    </p:spTree>
    <p:extLst>
      <p:ext uri="{BB962C8B-B14F-4D97-AF65-F5344CB8AC3E}">
        <p14:creationId xmlns:p14="http://schemas.microsoft.com/office/powerpoint/2010/main" val="2397923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166" y="334573"/>
            <a:ext cx="11155680" cy="1297279"/>
          </a:xfrm>
        </p:spPr>
        <p:txBody>
          <a:bodyPr>
            <a:normAutofit fontScale="90000"/>
          </a:bodyPr>
          <a:lstStyle/>
          <a:p>
            <a:r>
              <a:rPr lang="en-US" b="1" dirty="0" smtClean="0"/>
              <a:t>Enabling Young Children’s Participation </a:t>
            </a:r>
            <a:endParaRPr lang="en-US" b="1" dirty="0"/>
          </a:p>
        </p:txBody>
      </p:sp>
      <p:sp>
        <p:nvSpPr>
          <p:cNvPr id="3" name="Subtitle 2"/>
          <p:cNvSpPr>
            <a:spLocks noGrp="1"/>
          </p:cNvSpPr>
          <p:nvPr>
            <p:ph type="subTitle" idx="1"/>
          </p:nvPr>
        </p:nvSpPr>
        <p:spPr>
          <a:xfrm>
            <a:off x="1763151" y="5922499"/>
            <a:ext cx="9144000" cy="587326"/>
          </a:xfrm>
        </p:spPr>
        <p:txBody>
          <a:bodyPr/>
          <a:lstStyle/>
          <a:p>
            <a:r>
              <a:rPr lang="en-US" dirty="0" smtClean="0"/>
              <a:t>Meenakshi Dahal, PhD</a:t>
            </a:r>
            <a:endParaRPr lang="en-US" dirty="0"/>
          </a:p>
        </p:txBody>
      </p:sp>
      <p:pic>
        <p:nvPicPr>
          <p:cNvPr id="4" name="Picture 3"/>
          <p:cNvPicPr>
            <a:picLocks noChangeAspect="1"/>
          </p:cNvPicPr>
          <p:nvPr/>
        </p:nvPicPr>
        <p:blipFill>
          <a:blip r:embed="rId2"/>
          <a:stretch>
            <a:fillRect/>
          </a:stretch>
        </p:blipFill>
        <p:spPr>
          <a:xfrm>
            <a:off x="2841674" y="1849975"/>
            <a:ext cx="6450831" cy="3692395"/>
          </a:xfrm>
          <a:prstGeom prst="rect">
            <a:avLst/>
          </a:prstGeom>
        </p:spPr>
      </p:pic>
    </p:spTree>
    <p:extLst>
      <p:ext uri="{BB962C8B-B14F-4D97-AF65-F5344CB8AC3E}">
        <p14:creationId xmlns:p14="http://schemas.microsoft.com/office/powerpoint/2010/main" val="22353169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196314"/>
            <a:ext cx="12079458" cy="577410"/>
          </a:xfrm>
        </p:spPr>
        <p:txBody>
          <a:bodyPr>
            <a:normAutofit fontScale="90000"/>
          </a:bodyPr>
          <a:lstStyle/>
          <a:p>
            <a:pPr algn="ctr"/>
            <a:r>
              <a:rPr lang="en-US" b="1" dirty="0" smtClean="0"/>
              <a:t>Children’s </a:t>
            </a:r>
            <a:r>
              <a:rPr lang="en-US" b="1" dirty="0" smtClean="0"/>
              <a:t>Participation in Decision- Making</a:t>
            </a:r>
            <a:endParaRPr lang="en-US" b="1" dirty="0"/>
          </a:p>
        </p:txBody>
      </p:sp>
      <p:sp>
        <p:nvSpPr>
          <p:cNvPr id="3" name="Content Placeholder 2"/>
          <p:cNvSpPr>
            <a:spLocks noGrp="1"/>
          </p:cNvSpPr>
          <p:nvPr>
            <p:ph idx="1"/>
          </p:nvPr>
        </p:nvSpPr>
        <p:spPr>
          <a:xfrm>
            <a:off x="225083" y="914400"/>
            <a:ext cx="11704320" cy="5809958"/>
          </a:xfrm>
        </p:spPr>
        <p:txBody>
          <a:bodyPr>
            <a:normAutofit/>
          </a:bodyPr>
          <a:lstStyle/>
          <a:p>
            <a:r>
              <a:rPr lang="en-US" dirty="0" smtClean="0"/>
              <a:t>Includes improved services, policies, research, active citizenship and, most importantly, improvements for children themselves and for society generally.</a:t>
            </a:r>
          </a:p>
          <a:p>
            <a:r>
              <a:rPr lang="en-US" dirty="0" smtClean="0"/>
              <a:t>Inclusion can promote children’s protection, improve their confidence, communication skills and ability to negotiate, network and make judgements.</a:t>
            </a:r>
          </a:p>
          <a:p>
            <a:r>
              <a:rPr lang="en-US" dirty="0" smtClean="0"/>
              <a:t>Support active citizenship and social inclusion at an early stage and there is general agreement that this is crucial to building and sustaining a healthy society.</a:t>
            </a:r>
          </a:p>
          <a:p>
            <a:r>
              <a:rPr lang="en-US" dirty="0" smtClean="0"/>
              <a:t>In education, effective and meaningful participation of children and young people has been shown to be beneficial to children and young people, and to schools. </a:t>
            </a:r>
          </a:p>
          <a:p>
            <a:r>
              <a:rPr lang="en-US" dirty="0" smtClean="0"/>
              <a:t>Reduce anti-social behavior and substance abuse, as well as superior academic performance.</a:t>
            </a:r>
            <a:endParaRPr lang="en-US" dirty="0"/>
          </a:p>
        </p:txBody>
      </p:sp>
      <p:sp>
        <p:nvSpPr>
          <p:cNvPr id="4" name="Footer Placeholder 3"/>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19773231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154106"/>
            <a:ext cx="11521440" cy="675884"/>
          </a:xfrm>
        </p:spPr>
        <p:txBody>
          <a:bodyPr>
            <a:normAutofit fontScale="90000"/>
          </a:bodyPr>
          <a:lstStyle/>
          <a:p>
            <a:pPr algn="ctr"/>
            <a:r>
              <a:rPr lang="en-US" b="1" dirty="0" smtClean="0"/>
              <a:t>Checklist for Participation </a:t>
            </a:r>
            <a:r>
              <a:rPr lang="en-US" sz="2200" b="1" dirty="0" smtClean="0"/>
              <a:t>(</a:t>
            </a:r>
            <a:r>
              <a:rPr lang="en-US" sz="2200" dirty="0" smtClean="0"/>
              <a:t>Lundy’s Voice Model)</a:t>
            </a:r>
            <a:endParaRPr lang="en-US" b="1" dirty="0"/>
          </a:p>
        </p:txBody>
      </p:sp>
      <p:pic>
        <p:nvPicPr>
          <p:cNvPr id="6" name="Content Placeholder 5"/>
          <p:cNvPicPr>
            <a:picLocks noGrp="1" noChangeAspect="1"/>
          </p:cNvPicPr>
          <p:nvPr>
            <p:ph idx="1"/>
          </p:nvPr>
        </p:nvPicPr>
        <p:blipFill>
          <a:blip r:embed="rId2"/>
          <a:stretch>
            <a:fillRect/>
          </a:stretch>
        </p:blipFill>
        <p:spPr>
          <a:xfrm>
            <a:off x="801858" y="812014"/>
            <a:ext cx="10719582" cy="5940478"/>
          </a:xfrm>
          <a:prstGeom prst="rect">
            <a:avLst/>
          </a:prstGeom>
        </p:spPr>
      </p:pic>
      <p:sp>
        <p:nvSpPr>
          <p:cNvPr id="7" name="Footer Placeholder 6"/>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336791185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224446"/>
            <a:ext cx="11422965" cy="760290"/>
          </a:xfrm>
        </p:spPr>
        <p:txBody>
          <a:bodyPr>
            <a:normAutofit/>
          </a:bodyPr>
          <a:lstStyle/>
          <a:p>
            <a:pPr algn="ctr"/>
            <a:r>
              <a:rPr lang="en-US" b="1" dirty="0" smtClean="0"/>
              <a:t>Creating a Supportive Environment </a:t>
            </a:r>
            <a:endParaRPr lang="en-US" b="1" dirty="0"/>
          </a:p>
        </p:txBody>
      </p:sp>
      <p:sp>
        <p:nvSpPr>
          <p:cNvPr id="3" name="Content Placeholder 2"/>
          <p:cNvSpPr>
            <a:spLocks noGrp="1"/>
          </p:cNvSpPr>
          <p:nvPr>
            <p:ph idx="1"/>
          </p:nvPr>
        </p:nvSpPr>
        <p:spPr>
          <a:xfrm>
            <a:off x="407963" y="984736"/>
            <a:ext cx="11535508" cy="5753689"/>
          </a:xfrm>
        </p:spPr>
        <p:txBody>
          <a:bodyPr>
            <a:normAutofit fontScale="77500" lnSpcReduction="20000"/>
          </a:bodyPr>
          <a:lstStyle/>
          <a:p>
            <a:pPr marL="0" indent="0">
              <a:buNone/>
            </a:pPr>
            <a:r>
              <a:rPr lang="en-US" dirty="0"/>
              <a:t>It is about </a:t>
            </a:r>
          </a:p>
          <a:p>
            <a:pPr lvl="0"/>
            <a:r>
              <a:rPr lang="en-US" dirty="0"/>
              <a:t>Children that they are valued, respected, and loved and important people in our lives by providing them with a caring environment. </a:t>
            </a:r>
          </a:p>
          <a:p>
            <a:pPr lvl="0"/>
            <a:r>
              <a:rPr lang="en-US" dirty="0"/>
              <a:t>Ensure that all children, regardless of their abilities receive special care, attention and support for their learning</a:t>
            </a:r>
          </a:p>
          <a:p>
            <a:pPr lvl="0"/>
            <a:r>
              <a:rPr lang="en-US" dirty="0"/>
              <a:t>View children as active learners with agency</a:t>
            </a:r>
          </a:p>
          <a:p>
            <a:pPr lvl="0"/>
            <a:r>
              <a:rPr lang="en-US" dirty="0"/>
              <a:t>Offer children moral, spiritual, social, and emotional support. Special care should be given to children directly affected by violence</a:t>
            </a:r>
          </a:p>
          <a:p>
            <a:pPr lvl="0"/>
            <a:r>
              <a:rPr lang="en-US" dirty="0"/>
              <a:t>Provide children with a safe, secure and supportive environment to protect them from harm and that will help them thrive and become contributing members of their community</a:t>
            </a:r>
          </a:p>
          <a:p>
            <a:pPr lvl="0"/>
            <a:r>
              <a:rPr lang="en-US" dirty="0"/>
              <a:t>Provide an environment that is free from physical and mental abuse, individual or community-level violence, and exploitation</a:t>
            </a:r>
          </a:p>
          <a:p>
            <a:pPr lvl="0"/>
            <a:r>
              <a:rPr lang="en-US" dirty="0"/>
              <a:t>Provide children who have experienced a threat to their existence by creating an environment that is inclusive, respectful, and psychologically safe to support their trauma recovery and restore their stability</a:t>
            </a:r>
          </a:p>
          <a:p>
            <a:pPr lvl="0"/>
            <a:r>
              <a:rPr lang="en-US" dirty="0"/>
              <a:t>Show children that they are valued, respected, and loved and important people in our lives by providing them with a caring environment</a:t>
            </a:r>
          </a:p>
          <a:p>
            <a:pPr lvl="0"/>
            <a:r>
              <a:rPr lang="en-US" dirty="0"/>
              <a:t>Advocate for community spaces (e.g., schools, parks, markets) that prioritize the interests and well-being of children</a:t>
            </a:r>
          </a:p>
        </p:txBody>
      </p:sp>
      <p:sp>
        <p:nvSpPr>
          <p:cNvPr id="4" name="Footer Placeholder 3"/>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39219135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07"/>
            <a:ext cx="10515600" cy="732155"/>
          </a:xfrm>
        </p:spPr>
        <p:txBody>
          <a:bodyPr/>
          <a:lstStyle/>
          <a:p>
            <a:pPr algn="ctr"/>
            <a:r>
              <a:rPr lang="en-US" b="1" dirty="0" smtClean="0"/>
              <a:t>Transformative Goals</a:t>
            </a:r>
            <a:endParaRPr lang="en-US" b="1" dirty="0"/>
          </a:p>
        </p:txBody>
      </p:sp>
      <p:pic>
        <p:nvPicPr>
          <p:cNvPr id="6" name="Content Placeholder 5"/>
          <p:cNvPicPr>
            <a:picLocks noGrp="1" noChangeAspect="1"/>
          </p:cNvPicPr>
          <p:nvPr>
            <p:ph idx="1"/>
          </p:nvPr>
        </p:nvPicPr>
        <p:blipFill rotWithShape="1">
          <a:blip r:embed="rId2"/>
          <a:srcRect l="10998" r="5140"/>
          <a:stretch/>
        </p:blipFill>
        <p:spPr>
          <a:xfrm>
            <a:off x="717452" y="844062"/>
            <a:ext cx="10424160" cy="5910699"/>
          </a:xfrm>
          <a:prstGeom prst="rect">
            <a:avLst/>
          </a:prstGeom>
        </p:spPr>
      </p:pic>
      <p:sp>
        <p:nvSpPr>
          <p:cNvPr id="3" name="Footer Placeholder 2"/>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37264457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339215"/>
            <a:ext cx="11621728" cy="855406"/>
          </a:xfrm>
        </p:spPr>
        <p:txBody>
          <a:bodyPr/>
          <a:lstStyle/>
          <a:p>
            <a:pPr algn="ctr"/>
            <a:r>
              <a:rPr lang="en-US" b="1" dirty="0" smtClean="0"/>
              <a:t>Way Forward</a:t>
            </a:r>
            <a:endParaRPr lang="en-US" b="1" dirty="0"/>
          </a:p>
        </p:txBody>
      </p:sp>
      <p:sp>
        <p:nvSpPr>
          <p:cNvPr id="3" name="Content Placeholder 2"/>
          <p:cNvSpPr>
            <a:spLocks noGrp="1"/>
          </p:cNvSpPr>
          <p:nvPr>
            <p:ph idx="1"/>
          </p:nvPr>
        </p:nvSpPr>
        <p:spPr>
          <a:xfrm>
            <a:off x="235974" y="1283110"/>
            <a:ext cx="6872749" cy="5324167"/>
          </a:xfrm>
        </p:spPr>
        <p:txBody>
          <a:bodyPr/>
          <a:lstStyle/>
          <a:p>
            <a:r>
              <a:rPr lang="en-US" dirty="0" smtClean="0"/>
              <a:t>Promoting effective leadership to champion and promote participation of early age children and young people. </a:t>
            </a:r>
          </a:p>
          <a:p>
            <a:r>
              <a:rPr lang="en-US" dirty="0" smtClean="0"/>
              <a:t>Development of education and training for professionals working with and on behalf of </a:t>
            </a:r>
            <a:r>
              <a:rPr lang="en-US" dirty="0" smtClean="0"/>
              <a:t>early age </a:t>
            </a:r>
            <a:r>
              <a:rPr lang="en-US" dirty="0" smtClean="0"/>
              <a:t>children and young people. </a:t>
            </a:r>
          </a:p>
          <a:p>
            <a:r>
              <a:rPr lang="en-US" dirty="0" smtClean="0"/>
              <a:t>Mainstreaming the participation of </a:t>
            </a:r>
            <a:r>
              <a:rPr lang="en-US" dirty="0" smtClean="0"/>
              <a:t>early age </a:t>
            </a:r>
            <a:r>
              <a:rPr lang="en-US" dirty="0" smtClean="0"/>
              <a:t>children and young people in the development of policy, legislation and research. </a:t>
            </a:r>
            <a:endParaRPr lang="en-US" dirty="0"/>
          </a:p>
        </p:txBody>
      </p:sp>
      <p:sp>
        <p:nvSpPr>
          <p:cNvPr id="4" name="Footer Placeholder 3"/>
          <p:cNvSpPr>
            <a:spLocks noGrp="1"/>
          </p:cNvSpPr>
          <p:nvPr>
            <p:ph type="ftr" sz="quarter" idx="11"/>
          </p:nvPr>
        </p:nvSpPr>
        <p:spPr/>
        <p:txBody>
          <a:bodyPr/>
          <a:lstStyle/>
          <a:p>
            <a:r>
              <a:rPr lang="en-US" smtClean="0"/>
              <a:t>Dr.Meenakshi </a:t>
            </a:r>
            <a:endParaRPr lang="en-US"/>
          </a:p>
        </p:txBody>
      </p:sp>
      <p:pic>
        <p:nvPicPr>
          <p:cNvPr id="5" name="Picture 4"/>
          <p:cNvPicPr>
            <a:picLocks noChangeAspect="1"/>
          </p:cNvPicPr>
          <p:nvPr/>
        </p:nvPicPr>
        <p:blipFill rotWithShape="1">
          <a:blip r:embed="rId2"/>
          <a:srcRect t="45350"/>
          <a:stretch/>
        </p:blipFill>
        <p:spPr>
          <a:xfrm>
            <a:off x="7108723" y="1349478"/>
            <a:ext cx="4943906" cy="4852015"/>
          </a:xfrm>
          <a:prstGeom prst="rect">
            <a:avLst/>
          </a:prstGeom>
        </p:spPr>
      </p:pic>
    </p:spTree>
    <p:extLst>
      <p:ext uri="{BB962C8B-B14F-4D97-AF65-F5344CB8AC3E}">
        <p14:creationId xmlns:p14="http://schemas.microsoft.com/office/powerpoint/2010/main" val="2324949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9723"/>
            <a:ext cx="11353800" cy="1144556"/>
          </a:xfrm>
        </p:spPr>
        <p:txBody>
          <a:bodyPr>
            <a:normAutofit/>
          </a:bodyPr>
          <a:lstStyle/>
          <a:p>
            <a:pPr algn="ctr"/>
            <a:r>
              <a:rPr lang="en-US" sz="6600" dirty="0" err="1">
                <a:latin typeface="Preeti" pitchFamily="2" charset="0"/>
              </a:rPr>
              <a:t>wGojfb</a:t>
            </a:r>
            <a:endParaRPr lang="en-US" sz="6600" dirty="0">
              <a:latin typeface="Preeti" pitchFamily="2" charset="0"/>
            </a:endParaRPr>
          </a:p>
        </p:txBody>
      </p:sp>
      <p:sp>
        <p:nvSpPr>
          <p:cNvPr id="4" name="Footer Placeholder 3"/>
          <p:cNvSpPr>
            <a:spLocks noGrp="1"/>
          </p:cNvSpPr>
          <p:nvPr>
            <p:ph type="ftr" sz="quarter" idx="11"/>
          </p:nvPr>
        </p:nvSpPr>
        <p:spPr/>
        <p:txBody>
          <a:bodyPr/>
          <a:lstStyle/>
          <a:p>
            <a:r>
              <a:rPr lang="en-US" dirty="0" smtClean="0"/>
              <a:t>meenakshi@kusoed.edu.np </a:t>
            </a:r>
            <a:endParaRPr lang="en-US" dirty="0"/>
          </a:p>
        </p:txBody>
      </p:sp>
      <p:pic>
        <p:nvPicPr>
          <p:cNvPr id="7" name="Picture 2" descr="C:\Documents and Settings\Administrator\My Documents\QLO\Rolpa pic\SAM_0541.JPG"/>
          <p:cNvPicPr>
            <a:picLocks noChangeAspect="1" noChangeArrowheads="1"/>
          </p:cNvPicPr>
          <p:nvPr/>
        </p:nvPicPr>
        <p:blipFill>
          <a:blip r:embed="rId2" cstate="print"/>
          <a:srcRect/>
          <a:stretch>
            <a:fillRect/>
          </a:stretch>
        </p:blipFill>
        <p:spPr bwMode="auto">
          <a:xfrm>
            <a:off x="1752601" y="1676400"/>
            <a:ext cx="8686799" cy="4343400"/>
          </a:xfrm>
          <a:prstGeom prst="rect">
            <a:avLst/>
          </a:prstGeom>
          <a:noFill/>
        </p:spPr>
      </p:pic>
    </p:spTree>
    <p:extLst>
      <p:ext uri="{BB962C8B-B14F-4D97-AF65-F5344CB8AC3E}">
        <p14:creationId xmlns:p14="http://schemas.microsoft.com/office/powerpoint/2010/main" val="13911734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Dr.Meenakshi </a:t>
            </a:r>
            <a:endParaRPr lang="en-US"/>
          </a:p>
        </p:txBody>
      </p:sp>
      <p:pic>
        <p:nvPicPr>
          <p:cNvPr id="5" name="Picture 4"/>
          <p:cNvPicPr>
            <a:picLocks noChangeAspect="1"/>
          </p:cNvPicPr>
          <p:nvPr/>
        </p:nvPicPr>
        <p:blipFill>
          <a:blip r:embed="rId2"/>
          <a:stretch>
            <a:fillRect/>
          </a:stretch>
        </p:blipFill>
        <p:spPr>
          <a:xfrm>
            <a:off x="2731231" y="610883"/>
            <a:ext cx="7403547" cy="5552660"/>
          </a:xfrm>
          <a:prstGeom prst="rect">
            <a:avLst/>
          </a:prstGeom>
        </p:spPr>
      </p:pic>
    </p:spTree>
    <p:extLst>
      <p:ext uri="{BB962C8B-B14F-4D97-AF65-F5344CB8AC3E}">
        <p14:creationId xmlns:p14="http://schemas.microsoft.com/office/powerpoint/2010/main" val="329125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6F3F-5980-7B2A-8313-2D49D5A19FE2}"/>
              </a:ext>
            </a:extLst>
          </p:cNvPr>
          <p:cNvSpPr>
            <a:spLocks noGrp="1"/>
          </p:cNvSpPr>
          <p:nvPr>
            <p:ph type="title"/>
          </p:nvPr>
        </p:nvSpPr>
        <p:spPr>
          <a:xfrm>
            <a:off x="640081" y="791570"/>
            <a:ext cx="3843429" cy="5262390"/>
          </a:xfrm>
        </p:spPr>
        <p:txBody>
          <a:bodyPr anchor="ctr">
            <a:normAutofit/>
          </a:bodyPr>
          <a:lstStyle/>
          <a:p>
            <a:pPr algn="r"/>
            <a:r>
              <a:rPr lang="en-NP" sz="5400" b="1" dirty="0"/>
              <a:t>Who is the adult we are nurturing now?</a:t>
            </a:r>
          </a:p>
        </p:txBody>
      </p:sp>
      <p:sp>
        <p:nvSpPr>
          <p:cNvPr id="3" name="Content Placeholder 2">
            <a:extLst>
              <a:ext uri="{FF2B5EF4-FFF2-40B4-BE49-F238E27FC236}">
                <a16:creationId xmlns:a16="http://schemas.microsoft.com/office/drawing/2014/main" id="{989B9A2B-FDCB-7DA9-A442-BA7B5449AE24}"/>
              </a:ext>
            </a:extLst>
          </p:cNvPr>
          <p:cNvSpPr>
            <a:spLocks noGrp="1"/>
          </p:cNvSpPr>
          <p:nvPr>
            <p:ph idx="1"/>
          </p:nvPr>
        </p:nvSpPr>
        <p:spPr>
          <a:xfrm>
            <a:off x="6176720" y="791570"/>
            <a:ext cx="5312274" cy="5262390"/>
          </a:xfrm>
        </p:spPr>
        <p:txBody>
          <a:bodyPr anchor="ctr">
            <a:normAutofit/>
          </a:bodyPr>
          <a:lstStyle/>
          <a:p>
            <a:r>
              <a:rPr lang="en-US" sz="2800" dirty="0"/>
              <a:t>Competent/ Confident</a:t>
            </a:r>
          </a:p>
          <a:p>
            <a:r>
              <a:rPr lang="en-US" sz="2800" dirty="0"/>
              <a:t>Kind</a:t>
            </a:r>
          </a:p>
          <a:p>
            <a:r>
              <a:rPr lang="en-US" sz="2800" dirty="0"/>
              <a:t>Compassionate</a:t>
            </a:r>
          </a:p>
          <a:p>
            <a:r>
              <a:rPr lang="en-US" sz="2800" dirty="0"/>
              <a:t>Ethical</a:t>
            </a:r>
          </a:p>
          <a:p>
            <a:r>
              <a:rPr lang="en-US" sz="2800" dirty="0"/>
              <a:t>Self-Reliant</a:t>
            </a:r>
          </a:p>
          <a:p>
            <a:r>
              <a:rPr lang="en-US" sz="2800" dirty="0"/>
              <a:t>Gritty and resilient</a:t>
            </a:r>
          </a:p>
          <a:p>
            <a:r>
              <a:rPr lang="en-US" sz="2800" dirty="0"/>
              <a:t>Fun/Humorous</a:t>
            </a:r>
          </a:p>
          <a:p>
            <a:r>
              <a:rPr lang="en-US" sz="2800" dirty="0"/>
              <a:t>Grateful</a:t>
            </a:r>
          </a:p>
          <a:p>
            <a:r>
              <a:rPr lang="en-US" sz="2800" dirty="0"/>
              <a:t>Faith in the Greater</a:t>
            </a:r>
            <a:endParaRPr lang="en-NP" sz="1800" dirty="0"/>
          </a:p>
        </p:txBody>
      </p:sp>
      <p:sp>
        <p:nvSpPr>
          <p:cNvPr id="4" name="Footer Placeholder 3"/>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23603449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C446-413F-DF47-9DE0-029339AE3ADF}"/>
              </a:ext>
            </a:extLst>
          </p:cNvPr>
          <p:cNvSpPr>
            <a:spLocks noGrp="1"/>
          </p:cNvSpPr>
          <p:nvPr>
            <p:ph type="title"/>
          </p:nvPr>
        </p:nvSpPr>
        <p:spPr>
          <a:xfrm>
            <a:off x="551384" y="70455"/>
            <a:ext cx="11161240" cy="800877"/>
          </a:xfrm>
        </p:spPr>
        <p:txBody>
          <a:bodyPr>
            <a:normAutofit/>
          </a:bodyPr>
          <a:lstStyle/>
          <a:p>
            <a:pPr algn="ctr"/>
            <a:r>
              <a:rPr lang="en-US" b="1" dirty="0" smtClean="0"/>
              <a:t>The </a:t>
            </a:r>
            <a:r>
              <a:rPr lang="en-US" b="1" dirty="0"/>
              <a:t>Whole Child </a:t>
            </a:r>
          </a:p>
        </p:txBody>
      </p:sp>
      <p:sp>
        <p:nvSpPr>
          <p:cNvPr id="4" name="Content Placeholder 3">
            <a:extLst>
              <a:ext uri="{FF2B5EF4-FFF2-40B4-BE49-F238E27FC236}">
                <a16:creationId xmlns:a16="http://schemas.microsoft.com/office/drawing/2014/main" id="{74468D04-BD70-B647-AE8A-7E8244E1CE72}"/>
              </a:ext>
            </a:extLst>
          </p:cNvPr>
          <p:cNvSpPr>
            <a:spLocks noGrp="1"/>
          </p:cNvSpPr>
          <p:nvPr>
            <p:ph sz="half" idx="4294967295"/>
          </p:nvPr>
        </p:nvSpPr>
        <p:spPr>
          <a:xfrm>
            <a:off x="291549" y="1318746"/>
            <a:ext cx="6771860" cy="5880720"/>
          </a:xfrm>
        </p:spPr>
        <p:txBody>
          <a:bodyPr>
            <a:normAutofit fontScale="70000" lnSpcReduction="20000"/>
          </a:bodyPr>
          <a:lstStyle/>
          <a:p>
            <a:r>
              <a:rPr lang="en-US" sz="4400" dirty="0"/>
              <a:t>i</a:t>
            </a:r>
            <a:r>
              <a:rPr lang="en-US" sz="4400" dirty="0" smtClean="0"/>
              <a:t>ntellectually </a:t>
            </a:r>
            <a:r>
              <a:rPr lang="en-US" sz="4400" dirty="0"/>
              <a:t>active; </a:t>
            </a:r>
          </a:p>
          <a:p>
            <a:r>
              <a:rPr lang="en-US" sz="4400" dirty="0"/>
              <a:t>physically, verbally, socially and </a:t>
            </a:r>
            <a:endParaRPr lang="en-US" sz="4400" dirty="0" smtClean="0"/>
          </a:p>
          <a:p>
            <a:pPr marL="0" indent="0">
              <a:buNone/>
            </a:pPr>
            <a:r>
              <a:rPr lang="en-US" sz="4400" dirty="0"/>
              <a:t> </a:t>
            </a:r>
            <a:r>
              <a:rPr lang="en-US" sz="4400" dirty="0" smtClean="0"/>
              <a:t>   academically </a:t>
            </a:r>
            <a:r>
              <a:rPr lang="en-US" sz="4400" dirty="0"/>
              <a:t>competent; </a:t>
            </a:r>
          </a:p>
          <a:p>
            <a:r>
              <a:rPr lang="en-US" sz="4400" dirty="0"/>
              <a:t>empathic, good, caring and just; </a:t>
            </a:r>
          </a:p>
          <a:p>
            <a:r>
              <a:rPr lang="en-US" sz="4400" dirty="0"/>
              <a:t>creative and curious; </a:t>
            </a:r>
          </a:p>
          <a:p>
            <a:r>
              <a:rPr lang="en-US" sz="4400" dirty="0"/>
              <a:t>disciplined, self-directed and goal-oriented; </a:t>
            </a:r>
          </a:p>
          <a:p>
            <a:r>
              <a:rPr lang="en-US" sz="4400" dirty="0"/>
              <a:t>free; </a:t>
            </a:r>
          </a:p>
          <a:p>
            <a:r>
              <a:rPr lang="en-US" sz="4400" dirty="0"/>
              <a:t>critical thinker; </a:t>
            </a:r>
          </a:p>
          <a:p>
            <a:r>
              <a:rPr lang="en-US" sz="4400" dirty="0"/>
              <a:t>self-confident; and </a:t>
            </a:r>
          </a:p>
          <a:p>
            <a:r>
              <a:rPr lang="en-US" sz="4400" dirty="0"/>
              <a:t>appreciated and careful.</a:t>
            </a:r>
            <a:r>
              <a:rPr lang="en-US" sz="2900" dirty="0"/>
              <a:t> </a:t>
            </a:r>
          </a:p>
          <a:p>
            <a:pPr marL="0" indent="0" algn="r">
              <a:buNone/>
            </a:pPr>
            <a:endParaRPr lang="en-US" sz="1600" dirty="0" smtClean="0"/>
          </a:p>
          <a:p>
            <a:pPr marL="0" indent="0" algn="r">
              <a:buNone/>
            </a:pPr>
            <a:endParaRPr lang="en-US" sz="1600" dirty="0"/>
          </a:p>
          <a:p>
            <a:pPr marL="0" indent="0" algn="r">
              <a:buNone/>
            </a:pPr>
            <a:r>
              <a:rPr lang="en-US" sz="1600" dirty="0" smtClean="0"/>
              <a:t>(</a:t>
            </a:r>
            <a:r>
              <a:rPr lang="en-US" sz="1600" dirty="0"/>
              <a:t>Whole Child Commission (2007/8)</a:t>
            </a:r>
          </a:p>
          <a:p>
            <a:endParaRPr lang="en-US" dirty="0"/>
          </a:p>
        </p:txBody>
      </p:sp>
      <p:sp>
        <p:nvSpPr>
          <p:cNvPr id="8" name="Rectangle 7"/>
          <p:cNvSpPr/>
          <p:nvPr/>
        </p:nvSpPr>
        <p:spPr>
          <a:xfrm>
            <a:off x="4187688" y="4964559"/>
            <a:ext cx="7943074" cy="1077218"/>
          </a:xfrm>
          <a:prstGeom prst="rect">
            <a:avLst/>
          </a:prstGeom>
        </p:spPr>
        <p:txBody>
          <a:bodyPr wrap="square">
            <a:spAutoFit/>
          </a:bodyPr>
          <a:lstStyle/>
          <a:p>
            <a:r>
              <a:rPr lang="en-US" altLang="en-US" sz="3200" b="1" dirty="0" err="1">
                <a:solidFill>
                  <a:srgbClr val="7030A0"/>
                </a:solidFill>
                <a:latin typeface="Preeti" pitchFamily="2" charset="0"/>
                <a:ea typeface="ＭＳ Ｐゴシック" panose="020B0600070205080204" pitchFamily="34" charset="-128"/>
              </a:rPr>
              <a:t>zf</a:t>
            </a:r>
            <a:r>
              <a:rPr lang="en-US" altLang="en-US" sz="3200" b="1" dirty="0">
                <a:solidFill>
                  <a:srgbClr val="7030A0"/>
                </a:solidFill>
                <a:latin typeface="Preeti" pitchFamily="2" charset="0"/>
                <a:ea typeface="ＭＳ Ｐゴシック" panose="020B0600070205080204" pitchFamily="34" charset="-128"/>
              </a:rPr>
              <a:t>/</a:t>
            </a:r>
            <a:r>
              <a:rPr lang="en-US" altLang="en-US" sz="3200" b="1" dirty="0" err="1">
                <a:solidFill>
                  <a:srgbClr val="7030A0"/>
                </a:solidFill>
                <a:latin typeface="Preeti" pitchFamily="2" charset="0"/>
                <a:ea typeface="ＭＳ Ｐゴシック" panose="020B0600070205080204" pitchFamily="34" charset="-128"/>
              </a:rPr>
              <a:t>Ll</a:t>
            </a:r>
            <a:r>
              <a:rPr lang="en-US" altLang="en-US" sz="3200" b="1" dirty="0">
                <a:solidFill>
                  <a:srgbClr val="7030A0"/>
                </a:solidFill>
                <a:latin typeface="Preeti" pitchFamily="2" charset="0"/>
                <a:ea typeface="ＭＳ Ｐゴシック" panose="020B0600070205080204" pitchFamily="34" charset="-128"/>
              </a:rPr>
              <a:t>/s ¿</a:t>
            </a:r>
            <a:r>
              <a:rPr lang="en-US" altLang="en-US" sz="3200" b="1" dirty="0" err="1">
                <a:solidFill>
                  <a:srgbClr val="7030A0"/>
                </a:solidFill>
                <a:latin typeface="Preeti" pitchFamily="2" charset="0"/>
                <a:ea typeface="ＭＳ Ｐゴシック" panose="020B0600070205080204" pitchFamily="34" charset="-128"/>
              </a:rPr>
              <a:t>kdf</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j:Yo</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smtClean="0">
                <a:solidFill>
                  <a:srgbClr val="7030A0"/>
                </a:solidFill>
                <a:latin typeface="Preeti" pitchFamily="2" charset="0"/>
                <a:ea typeface="ＭＳ Ｐゴシック" panose="020B0600070205080204" pitchFamily="34" charset="-128"/>
              </a:rPr>
              <a:t>af</a:t>
            </a:r>
            <a:r>
              <a:rPr lang="en-US" altLang="en-US" sz="3200" b="1" dirty="0" smtClean="0">
                <a:solidFill>
                  <a:srgbClr val="7030A0"/>
                </a:solidFill>
                <a:latin typeface="Preeti" pitchFamily="2" charset="0"/>
                <a:ea typeface="ＭＳ Ｐゴシック" panose="020B0600070205080204" pitchFamily="34" charset="-128"/>
              </a:rPr>
              <a:t>}l4s?kdf </a:t>
            </a:r>
            <a:r>
              <a:rPr lang="en-US" altLang="en-US" sz="3200" b="1" dirty="0" err="1">
                <a:solidFill>
                  <a:srgbClr val="7030A0"/>
                </a:solidFill>
                <a:latin typeface="Preeti" pitchFamily="2" charset="0"/>
                <a:ea typeface="ＭＳ Ｐゴシック" panose="020B0600070205080204" pitchFamily="34" charset="-128"/>
              </a:rPr>
              <a:t>rnfv</a:t>
            </a:r>
            <a:r>
              <a:rPr lang="en-US" altLang="en-US" sz="3200" b="1" dirty="0" smtClean="0">
                <a:solidFill>
                  <a:srgbClr val="7030A0"/>
                </a:solidFill>
                <a:latin typeface="Preeti" pitchFamily="2" charset="0"/>
                <a:ea typeface="ＭＳ Ｐゴシック" panose="020B0600070205080204" pitchFamily="34" charset="-128"/>
              </a:rPr>
              <a:t>, ;+</a:t>
            </a:r>
            <a:r>
              <a:rPr lang="en-US" altLang="en-US" sz="3200" b="1" dirty="0">
                <a:solidFill>
                  <a:srgbClr val="7030A0"/>
                </a:solidFill>
                <a:latin typeface="Preeti" pitchFamily="2" charset="0"/>
                <a:ea typeface="ＭＳ Ｐゴシック" panose="020B0600070205080204" pitchFamily="34" charset="-128"/>
              </a:rPr>
              <a:t>j]</a:t>
            </a:r>
            <a:r>
              <a:rPr lang="en-US" altLang="en-US" sz="3200" b="1" dirty="0" err="1">
                <a:solidFill>
                  <a:srgbClr val="7030A0"/>
                </a:solidFill>
                <a:latin typeface="Preeti" pitchFamily="2" charset="0"/>
                <a:ea typeface="ＭＳ Ｐゴシック" panose="020B0600070205080204" pitchFamily="34" charset="-128"/>
              </a:rPr>
              <a:t>ufTds</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kdf</a:t>
            </a:r>
            <a:r>
              <a:rPr lang="en-US" altLang="en-US" sz="3200" b="1" dirty="0">
                <a:solidFill>
                  <a:srgbClr val="7030A0"/>
                </a:solidFill>
                <a:latin typeface="Preeti" pitchFamily="2" charset="0"/>
                <a:ea typeface="ＭＳ Ｐゴシック" panose="020B0600070205080204" pitchFamily="34" charset="-128"/>
              </a:rPr>
              <a:t> l:y</a:t>
            </a:r>
            <a:r>
              <a:rPr lang="en-US" altLang="en-US" sz="3200" b="1" dirty="0" smtClean="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fdflhs</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kdf</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Ifd</a:t>
            </a:r>
            <a:r>
              <a:rPr lang="en-US" altLang="en-US" sz="3200" b="1" dirty="0">
                <a:solidFill>
                  <a:srgbClr val="7030A0"/>
                </a:solidFill>
                <a:latin typeface="Preeti" pitchFamily="2" charset="0"/>
                <a:ea typeface="ＭＳ Ｐゴシック" panose="020B0600070205080204" pitchFamily="34" charset="-128"/>
              </a:rPr>
              <a:t> / </a:t>
            </a:r>
            <a:r>
              <a:rPr lang="en-US" altLang="en-US" sz="3200" b="1" dirty="0" err="1" smtClean="0">
                <a:solidFill>
                  <a:srgbClr val="7030A0"/>
                </a:solidFill>
                <a:latin typeface="Preeti" pitchFamily="2" charset="0"/>
                <a:ea typeface="ＭＳ Ｐゴシック" panose="020B0600070205080204" pitchFamily="34" charset="-128"/>
              </a:rPr>
              <a:t>l;sfOsf</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nflu</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tof</a:t>
            </a:r>
            <a:r>
              <a:rPr lang="en-US" altLang="en-US" sz="3200" b="1" dirty="0">
                <a:solidFill>
                  <a:srgbClr val="7030A0"/>
                </a:solidFill>
                <a:latin typeface="Preeti" pitchFamily="2" charset="0"/>
                <a:ea typeface="ＭＳ Ｐゴシック" panose="020B0600070205080204" pitchFamily="34" charset="-128"/>
              </a:rPr>
              <a:t>/ </a:t>
            </a:r>
            <a:r>
              <a:rPr lang="en-US" altLang="en-US" sz="3200" b="1" dirty="0" err="1">
                <a:solidFill>
                  <a:srgbClr val="7030A0"/>
                </a:solidFill>
                <a:latin typeface="Preeti" pitchFamily="2" charset="0"/>
                <a:ea typeface="ＭＳ Ｐゴシック" panose="020B0600070205080204" pitchFamily="34" charset="-128"/>
              </a:rPr>
              <a:t>cj:yf</a:t>
            </a:r>
            <a:endParaRPr lang="en-US" b="1" dirty="0">
              <a:solidFill>
                <a:srgbClr val="7030A0"/>
              </a:solidFill>
            </a:endParaRPr>
          </a:p>
        </p:txBody>
      </p:sp>
      <p:pic>
        <p:nvPicPr>
          <p:cNvPr id="9" name="Content Placeholder 3"/>
          <p:cNvPicPr>
            <a:picLocks noGrp="1" noChangeAspect="1"/>
          </p:cNvPicPr>
          <p:nvPr>
            <p:ph idx="1"/>
          </p:nvPr>
        </p:nvPicPr>
        <p:blipFill>
          <a:blip r:embed="rId2"/>
          <a:stretch>
            <a:fillRect/>
          </a:stretch>
        </p:blipFill>
        <p:spPr>
          <a:xfrm>
            <a:off x="7063409" y="801911"/>
            <a:ext cx="5044397" cy="4351338"/>
          </a:xfrm>
          <a:prstGeom prst="rect">
            <a:avLst/>
          </a:prstGeom>
        </p:spPr>
      </p:pic>
      <p:sp>
        <p:nvSpPr>
          <p:cNvPr id="5" name="Footer Placeholder 4"/>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25036725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243348"/>
            <a:ext cx="11754464" cy="921774"/>
          </a:xfrm>
        </p:spPr>
        <p:txBody>
          <a:bodyPr>
            <a:normAutofit fontScale="90000"/>
          </a:bodyPr>
          <a:lstStyle/>
          <a:p>
            <a:r>
              <a:rPr lang="en-US" b="1" dirty="0"/>
              <a:t>What do we know about early </a:t>
            </a:r>
            <a:r>
              <a:rPr lang="en-US" b="1" dirty="0" smtClean="0"/>
              <a:t>learning and development</a:t>
            </a:r>
            <a:endParaRPr lang="en-US" b="1" dirty="0"/>
          </a:p>
        </p:txBody>
      </p:sp>
      <p:pic>
        <p:nvPicPr>
          <p:cNvPr id="7" name="Graphic 6" descr="Brain">
            <a:extLst>
              <a:ext uri="{FF2B5EF4-FFF2-40B4-BE49-F238E27FC236}">
                <a16:creationId xmlns:a16="http://schemas.microsoft.com/office/drawing/2014/main" id="{BFB68DA2-3FB4-C485-E513-0DB8635BA1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5355" y="1639084"/>
            <a:ext cx="3613752" cy="3613752"/>
          </a:xfrm>
          <a:prstGeom prst="rect">
            <a:avLst/>
          </a:prstGeom>
        </p:spPr>
      </p:pic>
      <p:sp>
        <p:nvSpPr>
          <p:cNvPr id="3" name="Content Placeholder 2"/>
          <p:cNvSpPr>
            <a:spLocks noGrp="1"/>
          </p:cNvSpPr>
          <p:nvPr>
            <p:ph idx="1"/>
          </p:nvPr>
        </p:nvSpPr>
        <p:spPr>
          <a:xfrm>
            <a:off x="4637314" y="1297858"/>
            <a:ext cx="7441615" cy="5161936"/>
          </a:xfrm>
        </p:spPr>
        <p:txBody>
          <a:bodyPr>
            <a:normAutofit lnSpcReduction="10000"/>
          </a:bodyPr>
          <a:lstStyle/>
          <a:p>
            <a:r>
              <a:rPr lang="en-US" b="1" dirty="0"/>
              <a:t>Brain Development is rapid and at peak pliability in the first five years of life.</a:t>
            </a:r>
          </a:p>
          <a:p>
            <a:r>
              <a:rPr lang="en-US" b="1" dirty="0"/>
              <a:t>Young Children learn best by engaging all senses- </a:t>
            </a:r>
            <a:r>
              <a:rPr lang="en-US" b="1" i="1" dirty="0"/>
              <a:t>active learning</a:t>
            </a:r>
          </a:p>
          <a:p>
            <a:r>
              <a:rPr lang="en-US" b="1" dirty="0"/>
              <a:t>Motor development happens from the core to the extremities and leads cognition.</a:t>
            </a:r>
          </a:p>
          <a:p>
            <a:r>
              <a:rPr lang="en-US" b="1" dirty="0"/>
              <a:t>Language Development and Emergent Literacy are closely connected.</a:t>
            </a:r>
          </a:p>
          <a:p>
            <a:r>
              <a:rPr lang="en-US" b="1" dirty="0"/>
              <a:t>The experiences of those </a:t>
            </a:r>
            <a:r>
              <a:rPr lang="en-US" b="1" dirty="0" smtClean="0"/>
              <a:t>early eight years </a:t>
            </a:r>
            <a:r>
              <a:rPr lang="en-US" b="1" dirty="0"/>
              <a:t>shape lifetime aptitude. </a:t>
            </a:r>
          </a:p>
          <a:p>
            <a:r>
              <a:rPr lang="en-US" b="1" dirty="0"/>
              <a:t>There </a:t>
            </a:r>
            <a:r>
              <a:rPr lang="en-US" b="1" i="1" dirty="0"/>
              <a:t>is</a:t>
            </a:r>
            <a:r>
              <a:rPr lang="en-US" b="1" dirty="0"/>
              <a:t> reason for urgency,  but it has been misplaced.</a:t>
            </a:r>
          </a:p>
          <a:p>
            <a:endParaRPr lang="en-US" dirty="0"/>
          </a:p>
          <a:p>
            <a:endParaRPr lang="en-US" sz="1700" dirty="0"/>
          </a:p>
        </p:txBody>
      </p:sp>
      <p:sp>
        <p:nvSpPr>
          <p:cNvPr id="4" name="Footer Placeholder 3"/>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389122084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154745"/>
            <a:ext cx="11676184" cy="970671"/>
          </a:xfrm>
        </p:spPr>
        <p:txBody>
          <a:bodyPr/>
          <a:lstStyle/>
          <a:p>
            <a:pPr algn="ctr"/>
            <a:r>
              <a:rPr lang="en-US" b="1" dirty="0" smtClean="0"/>
              <a:t>Defining Participation</a:t>
            </a:r>
            <a:endParaRPr lang="en-US" b="1" dirty="0"/>
          </a:p>
        </p:txBody>
      </p:sp>
      <p:sp>
        <p:nvSpPr>
          <p:cNvPr id="3" name="Content Placeholder 2"/>
          <p:cNvSpPr>
            <a:spLocks noGrp="1"/>
          </p:cNvSpPr>
          <p:nvPr>
            <p:ph idx="1"/>
          </p:nvPr>
        </p:nvSpPr>
        <p:spPr>
          <a:xfrm>
            <a:off x="196948" y="1237956"/>
            <a:ext cx="8609428" cy="5261317"/>
          </a:xfrm>
        </p:spPr>
        <p:txBody>
          <a:bodyPr>
            <a:normAutofit/>
          </a:bodyPr>
          <a:lstStyle/>
          <a:p>
            <a:r>
              <a:rPr lang="en-US" dirty="0" smtClean="0"/>
              <a:t>‘the process by which children and young people have active involvement and real influence in decision-making on matters affecting their lives, both directly and indirectly’. </a:t>
            </a:r>
          </a:p>
          <a:p>
            <a:r>
              <a:rPr lang="en-US" dirty="0" smtClean="0"/>
              <a:t>This definition is consistent with Article 12 of the UN Convention on the Rights of the Child (UNCRC).</a:t>
            </a:r>
            <a:endParaRPr lang="en-US" dirty="0"/>
          </a:p>
          <a:p>
            <a:pPr marL="0" indent="0">
              <a:buNone/>
            </a:pPr>
            <a:r>
              <a:rPr lang="en-US" dirty="0" smtClean="0"/>
              <a:t>Article 12 of the UNCRC states: </a:t>
            </a:r>
          </a:p>
          <a:p>
            <a:r>
              <a:rPr lang="en-US" dirty="0" smtClean="0"/>
              <a:t>States Parties shall assure to the child who is capable of forming his or her own views the right to express those views freely in all matters affecting the child, the views of the child being given due weight in accordance with the age and maturity of the child.</a:t>
            </a:r>
            <a:endParaRPr lang="en-US" dirty="0"/>
          </a:p>
        </p:txBody>
      </p:sp>
      <p:pic>
        <p:nvPicPr>
          <p:cNvPr id="4" name="Picture 3"/>
          <p:cNvPicPr>
            <a:picLocks noChangeAspect="1"/>
          </p:cNvPicPr>
          <p:nvPr/>
        </p:nvPicPr>
        <p:blipFill>
          <a:blip r:embed="rId2"/>
          <a:stretch>
            <a:fillRect/>
          </a:stretch>
        </p:blipFill>
        <p:spPr>
          <a:xfrm>
            <a:off x="8553156" y="2046604"/>
            <a:ext cx="3751385" cy="2834886"/>
          </a:xfrm>
          <a:prstGeom prst="rect">
            <a:avLst/>
          </a:prstGeom>
        </p:spPr>
      </p:pic>
      <p:sp>
        <p:nvSpPr>
          <p:cNvPr id="5" name="Footer Placeholder 4"/>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10265059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09"/>
            <a:ext cx="10515600" cy="773723"/>
          </a:xfrm>
        </p:spPr>
        <p:txBody>
          <a:bodyPr/>
          <a:lstStyle/>
          <a:p>
            <a:pPr algn="ctr"/>
            <a:r>
              <a:rPr lang="en-US" b="1" dirty="0" smtClean="0"/>
              <a:t>Environment </a:t>
            </a:r>
            <a:endParaRPr lang="en-US" b="1" dirty="0"/>
          </a:p>
        </p:txBody>
      </p:sp>
      <p:sp>
        <p:nvSpPr>
          <p:cNvPr id="3" name="Content Placeholder 2"/>
          <p:cNvSpPr>
            <a:spLocks noGrp="1"/>
          </p:cNvSpPr>
          <p:nvPr>
            <p:ph idx="1"/>
          </p:nvPr>
        </p:nvSpPr>
        <p:spPr>
          <a:xfrm>
            <a:off x="112543" y="998806"/>
            <a:ext cx="8778240" cy="5859194"/>
          </a:xfrm>
        </p:spPr>
        <p:txBody>
          <a:bodyPr>
            <a:normAutofit fontScale="92500" lnSpcReduction="10000"/>
          </a:bodyPr>
          <a:lstStyle/>
          <a:p>
            <a:pPr marL="0" indent="0">
              <a:buNone/>
            </a:pPr>
            <a:r>
              <a:rPr lang="en-US" dirty="0"/>
              <a:t>‘</a:t>
            </a:r>
            <a:r>
              <a:rPr lang="en-US" b="1" dirty="0">
                <a:solidFill>
                  <a:srgbClr val="002060"/>
                </a:solidFill>
              </a:rPr>
              <a:t>There can be no keener revelation of a society’s soul than the way in which it treats it’s children’ (Mandela, 1995</a:t>
            </a:r>
            <a:r>
              <a:rPr lang="en-US" b="1" dirty="0" smtClean="0">
                <a:solidFill>
                  <a:srgbClr val="002060"/>
                </a:solidFill>
              </a:rPr>
              <a:t>).</a:t>
            </a:r>
            <a:endParaRPr lang="en-US" b="1" dirty="0">
              <a:solidFill>
                <a:srgbClr val="002060"/>
              </a:solidFill>
            </a:endParaRPr>
          </a:p>
          <a:p>
            <a:r>
              <a:rPr lang="en-US" dirty="0" smtClean="0"/>
              <a:t>Children need to be </a:t>
            </a:r>
            <a:r>
              <a:rPr lang="en-US" dirty="0" smtClean="0">
                <a:solidFill>
                  <a:srgbClr val="002060"/>
                </a:solidFill>
              </a:rPr>
              <a:t>Heard, Seen </a:t>
            </a:r>
            <a:r>
              <a:rPr lang="en-US" dirty="0" smtClean="0"/>
              <a:t>and</a:t>
            </a:r>
            <a:r>
              <a:rPr lang="en-US" dirty="0" smtClean="0">
                <a:solidFill>
                  <a:srgbClr val="002060"/>
                </a:solidFill>
              </a:rPr>
              <a:t> Valued</a:t>
            </a:r>
            <a:endParaRPr lang="en-US" dirty="0" smtClean="0"/>
          </a:p>
          <a:p>
            <a:r>
              <a:rPr lang="en-US" dirty="0" smtClean="0"/>
              <a:t>The </a:t>
            </a:r>
            <a:r>
              <a:rPr lang="en-US" dirty="0"/>
              <a:t>early years environment can provide a supportive and safe space in which children can be listened to and a place to express themselves. </a:t>
            </a:r>
            <a:endParaRPr lang="en-US" dirty="0" smtClean="0"/>
          </a:p>
          <a:p>
            <a:r>
              <a:rPr lang="en-US" dirty="0" smtClean="0"/>
              <a:t>By </a:t>
            </a:r>
            <a:r>
              <a:rPr lang="en-US" dirty="0"/>
              <a:t>involving children in the decision-making process from an early age, children gain an understanding of why particular options are followed or why certain decisions are taken. </a:t>
            </a:r>
            <a:endParaRPr lang="en-US" dirty="0" smtClean="0"/>
          </a:p>
          <a:p>
            <a:r>
              <a:rPr lang="en-US" dirty="0" smtClean="0"/>
              <a:t>Child </a:t>
            </a:r>
            <a:r>
              <a:rPr lang="en-US" dirty="0"/>
              <a:t>participation </a:t>
            </a:r>
            <a:r>
              <a:rPr lang="en-US" dirty="0" smtClean="0"/>
              <a:t>should focus </a:t>
            </a:r>
            <a:r>
              <a:rPr lang="en-US" dirty="0"/>
              <a:t>on the everyday lives of children and the places and spaces they are entitled to have </a:t>
            </a:r>
            <a:r>
              <a:rPr lang="en-US" dirty="0" smtClean="0"/>
              <a:t>their </a:t>
            </a:r>
            <a:r>
              <a:rPr lang="en-US" dirty="0"/>
              <a:t>voice </a:t>
            </a:r>
            <a:r>
              <a:rPr lang="en-US" dirty="0" smtClean="0"/>
              <a:t>heard (</a:t>
            </a:r>
            <a:r>
              <a:rPr lang="en-US" dirty="0" smtClean="0"/>
              <a:t>Lundy 2007)</a:t>
            </a:r>
            <a:r>
              <a:rPr lang="en-US" dirty="0" smtClean="0"/>
              <a:t>. </a:t>
            </a:r>
          </a:p>
          <a:p>
            <a:r>
              <a:rPr lang="en-US" dirty="0" smtClean="0"/>
              <a:t>Children </a:t>
            </a:r>
            <a:r>
              <a:rPr lang="en-US" dirty="0"/>
              <a:t>require a safe space to enable them to express their views, an audience to listen to and that their views have an influence and genuine impact on the decision-making process.</a:t>
            </a:r>
          </a:p>
        </p:txBody>
      </p:sp>
      <p:pic>
        <p:nvPicPr>
          <p:cNvPr id="4" name="Picture 3"/>
          <p:cNvPicPr>
            <a:picLocks noChangeAspect="1"/>
          </p:cNvPicPr>
          <p:nvPr/>
        </p:nvPicPr>
        <p:blipFill>
          <a:blip r:embed="rId2"/>
          <a:stretch>
            <a:fillRect/>
          </a:stretch>
        </p:blipFill>
        <p:spPr>
          <a:xfrm>
            <a:off x="8637724" y="1271790"/>
            <a:ext cx="3554276" cy="3779848"/>
          </a:xfrm>
          <a:prstGeom prst="rect">
            <a:avLst/>
          </a:prstGeom>
        </p:spPr>
      </p:pic>
      <p:sp>
        <p:nvSpPr>
          <p:cNvPr id="5" name="Footer Placeholder 4"/>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3540272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D5726E-1805-4DFB-86BC-FA32816F81DC}"/>
              </a:ext>
            </a:extLst>
          </p:cNvPr>
          <p:cNvSpPr/>
          <p:nvPr/>
        </p:nvSpPr>
        <p:spPr>
          <a:xfrm>
            <a:off x="1137454" y="233756"/>
            <a:ext cx="10552797" cy="6047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sz="1350" b="1" dirty="0">
              <a:solidFill>
                <a:schemeClr val="tx2">
                  <a:lumMod val="50000"/>
                </a:schemeClr>
              </a:solidFill>
            </a:endParaRPr>
          </a:p>
          <a:p>
            <a:pPr algn="ctr"/>
            <a:endParaRPr lang="en-US" b="1" dirty="0">
              <a:solidFill>
                <a:schemeClr val="tx2">
                  <a:lumMod val="50000"/>
                </a:schemeClr>
              </a:solidFill>
              <a:latin typeface="Preeti" pitchFamily="2" charset="0"/>
            </a:endParaRPr>
          </a:p>
          <a:p>
            <a:pPr algn="ctr"/>
            <a:endParaRPr lang="en-US" sz="2800" b="1" dirty="0">
              <a:solidFill>
                <a:schemeClr val="tx2">
                  <a:lumMod val="50000"/>
                </a:schemeClr>
              </a:solidFill>
              <a:latin typeface="Preeti" pitchFamily="2" charset="0"/>
            </a:endParaRPr>
          </a:p>
          <a:p>
            <a:pPr algn="ctr"/>
            <a:endParaRPr lang="en-US" sz="2800" b="1" dirty="0">
              <a:solidFill>
                <a:schemeClr val="tx2">
                  <a:lumMod val="50000"/>
                </a:schemeClr>
              </a:solidFill>
              <a:latin typeface="Preeti" pitchFamily="2" charset="0"/>
            </a:endParaRPr>
          </a:p>
        </p:txBody>
      </p:sp>
      <p:sp>
        <p:nvSpPr>
          <p:cNvPr id="22" name="Rectangle 21">
            <a:extLst>
              <a:ext uri="{FF2B5EF4-FFF2-40B4-BE49-F238E27FC236}">
                <a16:creationId xmlns:a16="http://schemas.microsoft.com/office/drawing/2014/main" id="{F1C71B42-F74E-433F-B455-37E0109BFE45}"/>
              </a:ext>
            </a:extLst>
          </p:cNvPr>
          <p:cNvSpPr/>
          <p:nvPr/>
        </p:nvSpPr>
        <p:spPr>
          <a:xfrm>
            <a:off x="5252365" y="3997451"/>
            <a:ext cx="1921247" cy="53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Holistic Development</a:t>
            </a:r>
            <a:endPar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3" name="Rectangle 22">
            <a:extLst>
              <a:ext uri="{FF2B5EF4-FFF2-40B4-BE49-F238E27FC236}">
                <a16:creationId xmlns:a16="http://schemas.microsoft.com/office/drawing/2014/main" id="{9AC0AB9F-036F-4D3D-954C-394C0D80FA2F}"/>
              </a:ext>
            </a:extLst>
          </p:cNvPr>
          <p:cNvSpPr/>
          <p:nvPr/>
        </p:nvSpPr>
        <p:spPr>
          <a:xfrm>
            <a:off x="2514514" y="2327013"/>
            <a:ext cx="1784729" cy="52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Good Health</a:t>
            </a:r>
            <a:endParaRPr lang="en-US" sz="135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4" name="Rectangle 23">
            <a:extLst>
              <a:ext uri="{FF2B5EF4-FFF2-40B4-BE49-F238E27FC236}">
                <a16:creationId xmlns:a16="http://schemas.microsoft.com/office/drawing/2014/main" id="{F3616058-28CC-4D5C-97E7-77B861EE8532}"/>
              </a:ext>
            </a:extLst>
          </p:cNvPr>
          <p:cNvSpPr/>
          <p:nvPr/>
        </p:nvSpPr>
        <p:spPr>
          <a:xfrm>
            <a:off x="7873266" y="2410951"/>
            <a:ext cx="1784729" cy="52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Nutrition</a:t>
            </a:r>
            <a:endPar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5" name="Rectangle 24">
            <a:extLst>
              <a:ext uri="{FF2B5EF4-FFF2-40B4-BE49-F238E27FC236}">
                <a16:creationId xmlns:a16="http://schemas.microsoft.com/office/drawing/2014/main" id="{C485C96A-EEF3-4F09-9998-A3F1B0604F10}"/>
              </a:ext>
            </a:extLst>
          </p:cNvPr>
          <p:cNvSpPr/>
          <p:nvPr/>
        </p:nvSpPr>
        <p:spPr>
          <a:xfrm>
            <a:off x="8049005" y="4589173"/>
            <a:ext cx="1784729" cy="52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Responsive Care</a:t>
            </a:r>
            <a:endPar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6" name="Rectangle 25">
            <a:extLst>
              <a:ext uri="{FF2B5EF4-FFF2-40B4-BE49-F238E27FC236}">
                <a16:creationId xmlns:a16="http://schemas.microsoft.com/office/drawing/2014/main" id="{6319363A-45C2-49F9-9619-A69ACD79DD94}"/>
              </a:ext>
            </a:extLst>
          </p:cNvPr>
          <p:cNvSpPr/>
          <p:nvPr/>
        </p:nvSpPr>
        <p:spPr>
          <a:xfrm>
            <a:off x="5087361" y="5814432"/>
            <a:ext cx="1784729" cy="52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Safety and Security</a:t>
            </a:r>
            <a:endPar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7" name="Rectangle 26">
            <a:extLst>
              <a:ext uri="{FF2B5EF4-FFF2-40B4-BE49-F238E27FC236}">
                <a16:creationId xmlns:a16="http://schemas.microsoft.com/office/drawing/2014/main" id="{FB4BA9CF-FF93-4E1A-9B73-E03595F285FD}"/>
              </a:ext>
            </a:extLst>
          </p:cNvPr>
          <p:cNvSpPr/>
          <p:nvPr/>
        </p:nvSpPr>
        <p:spPr>
          <a:xfrm>
            <a:off x="2006365" y="4631611"/>
            <a:ext cx="2442308" cy="52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Early Learning and Stimulation</a:t>
            </a:r>
            <a:endPar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grpSp>
        <p:nvGrpSpPr>
          <p:cNvPr id="2" name="Group 1"/>
          <p:cNvGrpSpPr/>
          <p:nvPr/>
        </p:nvGrpSpPr>
        <p:grpSpPr>
          <a:xfrm>
            <a:off x="2547155" y="1113668"/>
            <a:ext cx="7086599" cy="4683304"/>
            <a:chOff x="2750315" y="1018520"/>
            <a:chExt cx="6685785" cy="4870567"/>
          </a:xfrm>
        </p:grpSpPr>
        <p:pic>
          <p:nvPicPr>
            <p:cNvPr id="5" name="Picture 4">
              <a:extLst>
                <a:ext uri="{FF2B5EF4-FFF2-40B4-BE49-F238E27FC236}">
                  <a16:creationId xmlns:a16="http://schemas.microsoft.com/office/drawing/2014/main" id="{8B3412B6-62A7-4254-BCF0-BFCE4BB66176}"/>
                </a:ext>
              </a:extLst>
            </p:cNvPr>
            <p:cNvPicPr/>
            <p:nvPr/>
          </p:nvPicPr>
          <p:blipFill rotWithShape="1">
            <a:blip r:embed="rId2" cstate="print">
              <a:extLst>
                <a:ext uri="{28A0092B-C50C-407E-A947-70E740481C1C}">
                  <a14:useLocalDpi xmlns:a14="http://schemas.microsoft.com/office/drawing/2010/main" val="0"/>
                </a:ext>
              </a:extLst>
            </a:blip>
            <a:srcRect l="36534" t="59740" r="34479" b="11645"/>
            <a:stretch/>
          </p:blipFill>
          <p:spPr>
            <a:xfrm>
              <a:off x="5545682" y="2765063"/>
              <a:ext cx="886119" cy="782425"/>
            </a:xfrm>
            <a:prstGeom prst="rect">
              <a:avLst/>
            </a:prstGeom>
          </p:spPr>
        </p:pic>
        <p:sp>
          <p:nvSpPr>
            <p:cNvPr id="6" name="Oval 5">
              <a:extLst>
                <a:ext uri="{FF2B5EF4-FFF2-40B4-BE49-F238E27FC236}">
                  <a16:creationId xmlns:a16="http://schemas.microsoft.com/office/drawing/2014/main" id="{C5D7A913-7442-4CBF-AF1F-15052C2C8DE0}"/>
                </a:ext>
              </a:extLst>
            </p:cNvPr>
            <p:cNvSpPr/>
            <p:nvPr/>
          </p:nvSpPr>
          <p:spPr>
            <a:xfrm>
              <a:off x="5138249" y="3995151"/>
              <a:ext cx="1663098" cy="681978"/>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Conception</a:t>
              </a:r>
              <a:endPar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Oval 7">
              <a:extLst>
                <a:ext uri="{FF2B5EF4-FFF2-40B4-BE49-F238E27FC236}">
                  <a16:creationId xmlns:a16="http://schemas.microsoft.com/office/drawing/2014/main" id="{3459B3B3-43E9-41FF-81FE-1EC19593C18D}"/>
                </a:ext>
              </a:extLst>
            </p:cNvPr>
            <p:cNvSpPr/>
            <p:nvPr/>
          </p:nvSpPr>
          <p:spPr>
            <a:xfrm>
              <a:off x="6848345" y="2873510"/>
              <a:ext cx="1105154" cy="925064"/>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7175" algn="ctr"/>
              <a:r>
                <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0-24 Months</a:t>
              </a:r>
            </a:p>
          </p:txBody>
        </p:sp>
        <p:sp>
          <p:nvSpPr>
            <p:cNvPr id="9" name="Oval 8">
              <a:extLst>
                <a:ext uri="{FF2B5EF4-FFF2-40B4-BE49-F238E27FC236}">
                  <a16:creationId xmlns:a16="http://schemas.microsoft.com/office/drawing/2014/main" id="{1A011A79-1F5D-45DB-8D83-EF9C7B1E47AE}"/>
                </a:ext>
              </a:extLst>
            </p:cNvPr>
            <p:cNvSpPr/>
            <p:nvPr/>
          </p:nvSpPr>
          <p:spPr>
            <a:xfrm>
              <a:off x="6038315" y="1897302"/>
              <a:ext cx="1175733" cy="962999"/>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7175"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24-48 </a:t>
              </a:r>
              <a:r>
                <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Months</a:t>
              </a:r>
            </a:p>
          </p:txBody>
        </p:sp>
        <p:sp>
          <p:nvSpPr>
            <p:cNvPr id="10" name="Oval 9">
              <a:extLst>
                <a:ext uri="{FF2B5EF4-FFF2-40B4-BE49-F238E27FC236}">
                  <a16:creationId xmlns:a16="http://schemas.microsoft.com/office/drawing/2014/main" id="{31FF15C2-BAE1-47E5-BAF8-4C1CD245C205}"/>
                </a:ext>
              </a:extLst>
            </p:cNvPr>
            <p:cNvSpPr/>
            <p:nvPr/>
          </p:nvSpPr>
          <p:spPr>
            <a:xfrm>
              <a:off x="4673458" y="1900756"/>
              <a:ext cx="1175733" cy="962999"/>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7175"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48-60 Months</a:t>
              </a:r>
              <a:endPar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1" name="Oval 10">
              <a:extLst>
                <a:ext uri="{FF2B5EF4-FFF2-40B4-BE49-F238E27FC236}">
                  <a16:creationId xmlns:a16="http://schemas.microsoft.com/office/drawing/2014/main" id="{7E34925F-CB5A-4F31-A114-2BE2E0EDCF02}"/>
                </a:ext>
              </a:extLst>
            </p:cNvPr>
            <p:cNvSpPr/>
            <p:nvPr/>
          </p:nvSpPr>
          <p:spPr>
            <a:xfrm>
              <a:off x="4146443" y="2947953"/>
              <a:ext cx="1175733" cy="962999"/>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7175" algn="ctr"/>
              <a:r>
                <a:rPr lang="en-US" sz="1350" b="1" dirty="0" smtClean="0">
                  <a:solidFill>
                    <a:schemeClr val="tx1"/>
                  </a:solidFill>
                  <a:latin typeface="Nirmala UI" panose="020B0502040204020203" pitchFamily="34" charset="0"/>
                  <a:ea typeface="Nirmala UI" panose="020B0502040204020203" pitchFamily="34" charset="0"/>
                  <a:cs typeface="Nirmala UI" panose="020B0502040204020203" pitchFamily="34" charset="0"/>
                </a:rPr>
                <a:t>60-96 </a:t>
              </a:r>
              <a:r>
                <a:rPr lang="en-US" sz="135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Months</a:t>
              </a:r>
            </a:p>
          </p:txBody>
        </p:sp>
        <p:pic>
          <p:nvPicPr>
            <p:cNvPr id="15" name="Immagine 3">
              <a:extLst>
                <a:ext uri="{FF2B5EF4-FFF2-40B4-BE49-F238E27FC236}">
                  <a16:creationId xmlns:a16="http://schemas.microsoft.com/office/drawing/2014/main" id="{BAD084B7-D23A-4D3C-B8C2-8F8A7A251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36" t="28490" r="35200" b="60273"/>
            <a:stretch/>
          </p:blipFill>
          <p:spPr>
            <a:xfrm>
              <a:off x="8008495" y="3166378"/>
              <a:ext cx="1427605" cy="1386767"/>
            </a:xfrm>
            <a:prstGeom prst="rect">
              <a:avLst/>
            </a:prstGeom>
          </p:spPr>
        </p:pic>
        <p:pic>
          <p:nvPicPr>
            <p:cNvPr id="16" name="Immagine 3">
              <a:extLst>
                <a:ext uri="{FF2B5EF4-FFF2-40B4-BE49-F238E27FC236}">
                  <a16:creationId xmlns:a16="http://schemas.microsoft.com/office/drawing/2014/main" id="{4A7F7592-D15D-4E18-A2DD-7B1879F41C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008" t="38070" r="44579" b="51404"/>
            <a:stretch/>
          </p:blipFill>
          <p:spPr>
            <a:xfrm>
              <a:off x="5172053" y="4695287"/>
              <a:ext cx="1574800" cy="1193800"/>
            </a:xfrm>
            <a:prstGeom prst="rect">
              <a:avLst/>
            </a:prstGeom>
          </p:spPr>
        </p:pic>
        <p:pic>
          <p:nvPicPr>
            <p:cNvPr id="17" name="Immagine 3">
              <a:extLst>
                <a:ext uri="{FF2B5EF4-FFF2-40B4-BE49-F238E27FC236}">
                  <a16:creationId xmlns:a16="http://schemas.microsoft.com/office/drawing/2014/main" id="{539FC1A0-B4B2-4FED-8656-5D0B02B1AD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67" t="28333" r="57292" b="61746"/>
            <a:stretch/>
          </p:blipFill>
          <p:spPr>
            <a:xfrm>
              <a:off x="2750315" y="3207272"/>
              <a:ext cx="1273774" cy="1345873"/>
            </a:xfrm>
            <a:prstGeom prst="rect">
              <a:avLst/>
            </a:prstGeom>
          </p:spPr>
        </p:pic>
        <p:pic>
          <p:nvPicPr>
            <p:cNvPr id="19" name="Immagine 3">
              <a:extLst>
                <a:ext uri="{FF2B5EF4-FFF2-40B4-BE49-F238E27FC236}">
                  <a16:creationId xmlns:a16="http://schemas.microsoft.com/office/drawing/2014/main" id="{ACBE0587-F5F6-47D3-8122-D4C7AA7238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576" t="12778" r="40278" b="77923"/>
            <a:stretch/>
          </p:blipFill>
          <p:spPr>
            <a:xfrm>
              <a:off x="7702848" y="1018520"/>
              <a:ext cx="1271028" cy="1287624"/>
            </a:xfrm>
            <a:prstGeom prst="rect">
              <a:avLst/>
            </a:prstGeom>
          </p:spPr>
        </p:pic>
        <p:pic>
          <p:nvPicPr>
            <p:cNvPr id="20" name="Immagine 3">
              <a:extLst>
                <a:ext uri="{FF2B5EF4-FFF2-40B4-BE49-F238E27FC236}">
                  <a16:creationId xmlns:a16="http://schemas.microsoft.com/office/drawing/2014/main" id="{40C0302A-D2FE-4DA5-BA55-064C9338E1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116" t="13953" r="53605" b="77830"/>
            <a:stretch/>
          </p:blipFill>
          <p:spPr>
            <a:xfrm>
              <a:off x="3110244" y="1020924"/>
              <a:ext cx="1283291" cy="1259528"/>
            </a:xfrm>
            <a:prstGeom prst="rect">
              <a:avLst/>
            </a:prstGeom>
          </p:spPr>
        </p:pic>
        <p:sp>
          <p:nvSpPr>
            <p:cNvPr id="28" name="Oval 27"/>
            <p:cNvSpPr/>
            <p:nvPr/>
          </p:nvSpPr>
          <p:spPr>
            <a:xfrm>
              <a:off x="4064876" y="1720312"/>
              <a:ext cx="3943619" cy="29756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Title 1"/>
          <p:cNvSpPr>
            <a:spLocks noGrp="1"/>
          </p:cNvSpPr>
          <p:nvPr>
            <p:ph type="title"/>
          </p:nvPr>
        </p:nvSpPr>
        <p:spPr>
          <a:xfrm>
            <a:off x="1066800" y="152403"/>
            <a:ext cx="10287000" cy="753915"/>
          </a:xfrm>
        </p:spPr>
        <p:txBody>
          <a:bodyPr>
            <a:noAutofit/>
          </a:bodyPr>
          <a:lstStyle/>
          <a:p>
            <a:pPr algn="ctr"/>
            <a:r>
              <a:rPr lang="en-US" dirty="0" smtClean="0">
                <a:solidFill>
                  <a:srgbClr val="7030A0"/>
                </a:solidFill>
                <a:latin typeface="Arial" panose="020B0604020202020204" pitchFamily="34" charset="0"/>
                <a:cs typeface="Arial" panose="020B0604020202020204" pitchFamily="34" charset="0"/>
              </a:rPr>
              <a:t>Nurturing </a:t>
            </a:r>
            <a:r>
              <a:rPr lang="en-US" dirty="0">
                <a:solidFill>
                  <a:srgbClr val="7030A0"/>
                </a:solidFill>
                <a:latin typeface="Arial" panose="020B0604020202020204" pitchFamily="34" charset="0"/>
                <a:cs typeface="Arial" panose="020B0604020202020204" pitchFamily="34" charset="0"/>
              </a:rPr>
              <a:t>Care F</a:t>
            </a:r>
            <a:r>
              <a:rPr lang="en-US" dirty="0" smtClean="0">
                <a:solidFill>
                  <a:srgbClr val="7030A0"/>
                </a:solidFill>
                <a:latin typeface="Arial" panose="020B0604020202020204" pitchFamily="34" charset="0"/>
                <a:cs typeface="Arial" panose="020B0604020202020204" pitchFamily="34" charset="0"/>
              </a:rPr>
              <a:t>ramework</a:t>
            </a:r>
            <a:endParaRPr lang="en-US" sz="5400" dirty="0">
              <a:solidFill>
                <a:srgbClr val="7030A0"/>
              </a:solidFill>
              <a:latin typeface="Arial" panose="020B0604020202020204" pitchFamily="34" charset="0"/>
              <a:cs typeface="Arial" panose="020B0604020202020204" pitchFamily="34" charset="0"/>
            </a:endParaRPr>
          </a:p>
        </p:txBody>
      </p:sp>
      <p:sp>
        <p:nvSpPr>
          <p:cNvPr id="30" name="Title 1"/>
          <p:cNvSpPr txBox="1">
            <a:spLocks/>
          </p:cNvSpPr>
          <p:nvPr/>
        </p:nvSpPr>
        <p:spPr>
          <a:xfrm>
            <a:off x="6924087" y="5695539"/>
            <a:ext cx="4429713" cy="5674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7030A0"/>
                </a:solidFill>
                <a:latin typeface="Arial" panose="020B0604020202020204" pitchFamily="34" charset="0"/>
                <a:cs typeface="Arial" panose="020B0604020202020204" pitchFamily="34" charset="0"/>
              </a:rPr>
              <a:t>Enabling Environment</a:t>
            </a:r>
            <a:endParaRPr lang="en-US" sz="4000" dirty="0">
              <a:solidFill>
                <a:srgbClr val="7030A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7764512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200898"/>
            <a:ext cx="11474245" cy="715962"/>
          </a:xfrm>
        </p:spPr>
        <p:txBody>
          <a:bodyPr>
            <a:noAutofit/>
          </a:bodyPr>
          <a:lstStyle/>
          <a:p>
            <a:pPr lvl="0" algn="ctr" eaLnBrk="0" fontAlgn="base" hangingPunct="0">
              <a:lnSpc>
                <a:spcPct val="100000"/>
              </a:lnSpc>
              <a:spcAft>
                <a:spcPct val="0"/>
              </a:spcAft>
            </a:pPr>
            <a:r>
              <a:rPr kumimoji="0" lang="en-NP" altLang="en-NP" b="1" i="0" u="none" strike="noStrike" cap="none" normalizeH="0" baseline="0" dirty="0" smtClean="0">
                <a:ln>
                  <a:noFill/>
                </a:ln>
                <a:effectLst/>
                <a:latin typeface="Preeti" pitchFamily="2" charset="0"/>
              </a:rPr>
              <a:t>k|f/lDes afnljsf; /fli6«o /0fgLlt @)&amp;&amp;–@)** </a:t>
            </a:r>
            <a:endParaRPr kumimoji="0" lang="en-NP" altLang="en-NP" sz="1200" b="1" i="0" u="none" strike="noStrike" cap="none" normalizeH="0" baseline="0" dirty="0">
              <a:ln>
                <a:noFill/>
              </a:ln>
              <a:effectLst/>
              <a:latin typeface="Preeti" pitchFamily="2" charset="0"/>
            </a:endParaRPr>
          </a:p>
        </p:txBody>
      </p:sp>
      <p:sp>
        <p:nvSpPr>
          <p:cNvPr id="3" name="Content Placeholder 2"/>
          <p:cNvSpPr>
            <a:spLocks noGrp="1"/>
          </p:cNvSpPr>
          <p:nvPr>
            <p:ph idx="1"/>
          </p:nvPr>
        </p:nvSpPr>
        <p:spPr>
          <a:xfrm>
            <a:off x="324465" y="1022349"/>
            <a:ext cx="10724534" cy="5699125"/>
          </a:xfrm>
        </p:spPr>
        <p:txBody>
          <a:bodyPr>
            <a:normAutofit fontScale="92500" lnSpcReduction="10000"/>
          </a:bodyPr>
          <a:lstStyle/>
          <a:p>
            <a:pPr marL="0" indent="0">
              <a:buNone/>
            </a:pPr>
            <a:r>
              <a:rPr lang="en-US" sz="3800" b="1" dirty="0">
                <a:latin typeface="Preeti" pitchFamily="2" charset="0"/>
              </a:rPr>
              <a:t>!= </a:t>
            </a:r>
            <a:r>
              <a:rPr lang="en-US" sz="3800" b="1" dirty="0" err="1">
                <a:latin typeface="Preeti" pitchFamily="2" charset="0"/>
              </a:rPr>
              <a:t>ax'kIfLo</a:t>
            </a:r>
            <a:r>
              <a:rPr lang="en-US" sz="3800" b="1" dirty="0">
                <a:latin typeface="Preeti" pitchFamily="2" charset="0"/>
              </a:rPr>
              <a:t> ;+</a:t>
            </a:r>
            <a:r>
              <a:rPr lang="en-US" sz="3800" b="1" dirty="0" err="1">
                <a:latin typeface="Preeti" pitchFamily="2" charset="0"/>
              </a:rPr>
              <a:t>nUgtf</a:t>
            </a:r>
            <a:endParaRPr lang="en-US" sz="3800" b="1" dirty="0">
              <a:latin typeface="Preeti" pitchFamily="2" charset="0"/>
            </a:endParaRPr>
          </a:p>
          <a:p>
            <a:pPr marL="627063" indent="-314325"/>
            <a:r>
              <a:rPr lang="en-US" sz="3300" dirty="0" err="1">
                <a:latin typeface="Preeti" pitchFamily="2" charset="0"/>
              </a:rPr>
              <a:t>k|f</a:t>
            </a:r>
            <a:r>
              <a:rPr lang="en-US" sz="3300" dirty="0">
                <a:latin typeface="Preeti" pitchFamily="2" charset="0"/>
              </a:rPr>
              <a:t>/</a:t>
            </a:r>
            <a:r>
              <a:rPr lang="en-US" sz="3300" dirty="0" err="1">
                <a:latin typeface="Preeti" pitchFamily="2" charset="0"/>
              </a:rPr>
              <a:t>lDes</a:t>
            </a:r>
            <a:r>
              <a:rPr lang="en-US" sz="3300" dirty="0">
                <a:latin typeface="Preeti" pitchFamily="2" charset="0"/>
              </a:rPr>
              <a:t> </a:t>
            </a:r>
            <a:r>
              <a:rPr lang="en-US" sz="3300" dirty="0" err="1">
                <a:latin typeface="Preeti" pitchFamily="2" charset="0"/>
              </a:rPr>
              <a:t>afnljsf</a:t>
            </a:r>
            <a:r>
              <a:rPr lang="en-US" sz="3300" dirty="0">
                <a:latin typeface="Preeti" pitchFamily="2" charset="0"/>
              </a:rPr>
              <a:t>; Ps </a:t>
            </a:r>
            <a:r>
              <a:rPr lang="en-US" sz="3300" dirty="0" err="1">
                <a:latin typeface="Preeti" pitchFamily="2" charset="0"/>
              </a:rPr>
              <a:t>ax'kIfLo</a:t>
            </a:r>
            <a:r>
              <a:rPr lang="en-US" sz="3300" dirty="0">
                <a:latin typeface="Preeti" pitchFamily="2" charset="0"/>
              </a:rPr>
              <a:t> </a:t>
            </a:r>
            <a:r>
              <a:rPr lang="en-US" sz="3300" dirty="0" err="1">
                <a:latin typeface="Preeti" pitchFamily="2" charset="0"/>
              </a:rPr>
              <a:t>sfo</a:t>
            </a:r>
            <a:r>
              <a:rPr lang="en-US" sz="3300" dirty="0">
                <a:latin typeface="Preeti" pitchFamily="2" charset="0"/>
              </a:rPr>
              <a:t>{</a:t>
            </a:r>
            <a:r>
              <a:rPr lang="en-US" sz="3300" dirty="0" err="1">
                <a:latin typeface="Preeti" pitchFamily="2" charset="0"/>
              </a:rPr>
              <a:t>j|md</a:t>
            </a:r>
            <a:r>
              <a:rPr lang="en-US" sz="3300" dirty="0">
                <a:latin typeface="Preeti" pitchFamily="2" charset="0"/>
              </a:rPr>
              <a:t> </a:t>
            </a:r>
            <a:r>
              <a:rPr lang="en-US" sz="3300" dirty="0" err="1">
                <a:latin typeface="Preeti" pitchFamily="2" charset="0"/>
              </a:rPr>
              <a:t>xf</a:t>
            </a:r>
            <a:r>
              <a:rPr lang="en-US" sz="3300" dirty="0">
                <a:latin typeface="Preeti" pitchFamily="2" charset="0"/>
              </a:rPr>
              <a:t>] .</a:t>
            </a:r>
          </a:p>
          <a:p>
            <a:pPr marL="627063" indent="-314325"/>
            <a:r>
              <a:rPr lang="en-US" sz="3300" dirty="0" err="1">
                <a:latin typeface="Preeti" pitchFamily="2" charset="0"/>
              </a:rPr>
              <a:t>tLg</a:t>
            </a:r>
            <a:r>
              <a:rPr lang="en-US" sz="3300" dirty="0">
                <a:latin typeface="Preeti" pitchFamily="2" charset="0"/>
              </a:rPr>
              <a:t>} </a:t>
            </a:r>
            <a:r>
              <a:rPr lang="en-US" sz="3300" dirty="0" err="1">
                <a:latin typeface="Preeti" pitchFamily="2" charset="0"/>
              </a:rPr>
              <a:t>txsf</a:t>
            </a:r>
            <a:r>
              <a:rPr lang="en-US" sz="3300" dirty="0">
                <a:latin typeface="Preeti" pitchFamily="2" charset="0"/>
              </a:rPr>
              <a:t> ;/sf/, ;</a:t>
            </a:r>
            <a:r>
              <a:rPr lang="en-US" sz="3300" dirty="0" err="1">
                <a:latin typeface="Preeti" pitchFamily="2" charset="0"/>
              </a:rPr>
              <a:t>fdflhs</a:t>
            </a:r>
            <a:r>
              <a:rPr lang="en-US" sz="3300" dirty="0">
                <a:latin typeface="Preeti" pitchFamily="2" charset="0"/>
              </a:rPr>
              <a:t> ;ª\3;+:</a:t>
            </a:r>
            <a:r>
              <a:rPr lang="en-US" sz="3300" dirty="0" err="1">
                <a:latin typeface="Preeti" pitchFamily="2" charset="0"/>
              </a:rPr>
              <a:t>yf</a:t>
            </a:r>
            <a:r>
              <a:rPr lang="en-US" sz="3300" dirty="0">
                <a:latin typeface="Preeti" pitchFamily="2" charset="0"/>
              </a:rPr>
              <a:t>, </a:t>
            </a:r>
            <a:r>
              <a:rPr lang="en-US" sz="3300" dirty="0" err="1">
                <a:latin typeface="Preeti" pitchFamily="2" charset="0"/>
              </a:rPr>
              <a:t>lghL</a:t>
            </a:r>
            <a:r>
              <a:rPr lang="en-US" sz="3300" dirty="0">
                <a:latin typeface="Preeti" pitchFamily="2" charset="0"/>
              </a:rPr>
              <a:t> If]q, ;</a:t>
            </a:r>
            <a:r>
              <a:rPr lang="en-US" sz="3300" dirty="0" err="1">
                <a:latin typeface="Preeti" pitchFamily="2" charset="0"/>
              </a:rPr>
              <a:t>d'bfo</a:t>
            </a:r>
            <a:r>
              <a:rPr lang="en-US" sz="3300" dirty="0">
                <a:latin typeface="Preeti" pitchFamily="2" charset="0"/>
              </a:rPr>
              <a:t> / </a:t>
            </a:r>
            <a:endParaRPr lang="en-US" sz="3300" dirty="0" smtClean="0">
              <a:latin typeface="Preeti" pitchFamily="2" charset="0"/>
            </a:endParaRPr>
          </a:p>
          <a:p>
            <a:pPr marL="312738" indent="0">
              <a:buNone/>
            </a:pPr>
            <a:r>
              <a:rPr lang="en-US" sz="3300" dirty="0" smtClean="0">
                <a:latin typeface="Preeti" pitchFamily="2" charset="0"/>
              </a:rPr>
              <a:t>kl/</a:t>
            </a:r>
            <a:r>
              <a:rPr lang="en-US" sz="3300" dirty="0" err="1" smtClean="0">
                <a:latin typeface="Preeti" pitchFamily="2" charset="0"/>
              </a:rPr>
              <a:t>jf</a:t>
            </a:r>
            <a:r>
              <a:rPr lang="en-US" sz="3300" dirty="0" smtClean="0">
                <a:latin typeface="Preeti" pitchFamily="2" charset="0"/>
              </a:rPr>
              <a:t>/sf</a:t>
            </a:r>
            <a:r>
              <a:rPr lang="en-US" sz="3300" dirty="0">
                <a:latin typeface="Preeti" pitchFamily="2" charset="0"/>
              </a:rPr>
              <a:t>] ;+</a:t>
            </a:r>
            <a:r>
              <a:rPr lang="en-US" sz="3300" dirty="0" err="1">
                <a:latin typeface="Preeti" pitchFamily="2" charset="0"/>
              </a:rPr>
              <a:t>nUgtf</a:t>
            </a:r>
            <a:r>
              <a:rPr lang="en-US" sz="3300" dirty="0">
                <a:latin typeface="Preeti" pitchFamily="2" charset="0"/>
              </a:rPr>
              <a:t> dxTjk""0f{ x'G5 .</a:t>
            </a:r>
          </a:p>
          <a:p>
            <a:pPr marL="0" indent="0">
              <a:buNone/>
            </a:pPr>
            <a:r>
              <a:rPr lang="en-US" sz="3800" b="1" dirty="0">
                <a:latin typeface="Preeti" pitchFamily="2" charset="0"/>
              </a:rPr>
              <a:t>@= </a:t>
            </a:r>
            <a:r>
              <a:rPr lang="en-US" sz="3800" b="1" dirty="0" err="1">
                <a:latin typeface="Preeti" pitchFamily="2" charset="0"/>
              </a:rPr>
              <a:t>clwsf</a:t>
            </a:r>
            <a:r>
              <a:rPr lang="en-US" sz="3800" b="1" dirty="0">
                <a:latin typeface="Preeti" pitchFamily="2" charset="0"/>
              </a:rPr>
              <a:t>/</a:t>
            </a:r>
            <a:r>
              <a:rPr lang="en-US" sz="3800" b="1" dirty="0" err="1">
                <a:latin typeface="Preeti" pitchFamily="2" charset="0"/>
              </a:rPr>
              <a:t>df</a:t>
            </a:r>
            <a:r>
              <a:rPr lang="en-US" sz="3800" b="1" dirty="0">
                <a:latin typeface="Preeti" pitchFamily="2" charset="0"/>
              </a:rPr>
              <a:t> </a:t>
            </a:r>
            <a:r>
              <a:rPr lang="en-US" sz="3800" b="1" dirty="0" err="1">
                <a:latin typeface="Preeti" pitchFamily="2" charset="0"/>
              </a:rPr>
              <a:t>cfwfl</a:t>
            </a:r>
            <a:r>
              <a:rPr lang="en-US" sz="3800" b="1" dirty="0">
                <a:latin typeface="Preeti" pitchFamily="2" charset="0"/>
              </a:rPr>
              <a:t>/t </a:t>
            </a:r>
          </a:p>
          <a:p>
            <a:pPr marL="627063" indent="-314325"/>
            <a:r>
              <a:rPr lang="en-US" sz="3000" dirty="0" err="1">
                <a:latin typeface="Preeti" pitchFamily="2" charset="0"/>
              </a:rPr>
              <a:t>o;n</a:t>
            </a:r>
            <a:r>
              <a:rPr lang="en-US" sz="3000" dirty="0">
                <a:latin typeface="Preeti" pitchFamily="2" charset="0"/>
              </a:rPr>
              <a:t>] </a:t>
            </a:r>
            <a:r>
              <a:rPr lang="en-US" sz="3000" dirty="0" err="1">
                <a:latin typeface="Preeti" pitchFamily="2" charset="0"/>
              </a:rPr>
              <a:t>afnclwsf</a:t>
            </a:r>
            <a:r>
              <a:rPr lang="en-US" sz="3000" dirty="0">
                <a:latin typeface="Preeti" pitchFamily="2" charset="0"/>
              </a:rPr>
              <a:t>/sf] ;"</a:t>
            </a:r>
            <a:r>
              <a:rPr lang="en-US" sz="3000" dirty="0" err="1">
                <a:latin typeface="Preeti" pitchFamily="2" charset="0"/>
              </a:rPr>
              <a:t>lglZrttf</a:t>
            </a:r>
            <a:r>
              <a:rPr lang="en-US" sz="3000" dirty="0">
                <a:latin typeface="Preeti" pitchFamily="2" charset="0"/>
              </a:rPr>
              <a:t> u5{ .</a:t>
            </a:r>
          </a:p>
          <a:p>
            <a:pPr marL="627063" indent="-314325"/>
            <a:r>
              <a:rPr lang="en-US" sz="3000" dirty="0" err="1">
                <a:latin typeface="Preeti" pitchFamily="2" charset="0"/>
              </a:rPr>
              <a:t>afnaflnsfsf</a:t>
            </a:r>
            <a:r>
              <a:rPr lang="en-US" sz="3000" dirty="0">
                <a:latin typeface="Preeti" pitchFamily="2" charset="0"/>
              </a:rPr>
              <a:t>]] ;</a:t>
            </a:r>
            <a:r>
              <a:rPr lang="en-US" sz="3000" dirty="0" err="1">
                <a:latin typeface="Preeti" pitchFamily="2" charset="0"/>
              </a:rPr>
              <a:t>jf</a:t>
            </a:r>
            <a:r>
              <a:rPr lang="en-US" sz="3000" dirty="0">
                <a:latin typeface="Preeti" pitchFamily="2" charset="0"/>
              </a:rPr>
              <a:t>]{</a:t>
            </a:r>
            <a:r>
              <a:rPr lang="en-US" sz="3000" dirty="0" err="1">
                <a:latin typeface="Preeti" pitchFamily="2" charset="0"/>
              </a:rPr>
              <a:t>Qd</a:t>
            </a:r>
            <a:r>
              <a:rPr lang="en-US" sz="3000" dirty="0">
                <a:latin typeface="Preeti" pitchFamily="2" charset="0"/>
              </a:rPr>
              <a:t> </a:t>
            </a:r>
            <a:r>
              <a:rPr lang="en-US" sz="3000" dirty="0" err="1">
                <a:latin typeface="Preeti" pitchFamily="2" charset="0"/>
              </a:rPr>
              <a:t>lxt</a:t>
            </a:r>
            <a:r>
              <a:rPr lang="en-US" sz="3000" dirty="0">
                <a:latin typeface="Preeti" pitchFamily="2" charset="0"/>
              </a:rPr>
              <a:t> / l;4fGtnfO{ ;</a:t>
            </a:r>
            <a:r>
              <a:rPr lang="en-US" sz="3000" dirty="0" err="1">
                <a:latin typeface="Preeti" pitchFamily="2" charset="0"/>
              </a:rPr>
              <a:t>jf</a:t>
            </a:r>
            <a:r>
              <a:rPr lang="en-US" sz="3000" dirty="0">
                <a:latin typeface="Preeti" pitchFamily="2" charset="0"/>
              </a:rPr>
              <a:t>]{k/L /fV5 </a:t>
            </a:r>
            <a:r>
              <a:rPr lang="en-US" dirty="0">
                <a:latin typeface="Preeti" pitchFamily="2" charset="0"/>
              </a:rPr>
              <a:t>. </a:t>
            </a:r>
          </a:p>
          <a:p>
            <a:pPr marL="0" indent="0">
              <a:buNone/>
            </a:pPr>
            <a:r>
              <a:rPr lang="en-US" sz="3800" b="1" dirty="0">
                <a:latin typeface="Preeti" pitchFamily="2" charset="0"/>
              </a:rPr>
              <a:t>#= </a:t>
            </a:r>
            <a:r>
              <a:rPr lang="en-US" sz="3800" b="1" dirty="0" err="1">
                <a:latin typeface="Preeti" pitchFamily="2" charset="0"/>
              </a:rPr>
              <a:t>hLjgrj|mdf</a:t>
            </a:r>
            <a:r>
              <a:rPr lang="en-US" sz="3800" b="1" dirty="0">
                <a:latin typeface="Preeti" pitchFamily="2" charset="0"/>
              </a:rPr>
              <a:t> </a:t>
            </a:r>
            <a:r>
              <a:rPr lang="en-US" sz="3800" b="1" dirty="0" err="1">
                <a:latin typeface="Preeti" pitchFamily="2" charset="0"/>
              </a:rPr>
              <a:t>cfwfl</a:t>
            </a:r>
            <a:r>
              <a:rPr lang="en-US" sz="3800" b="1" dirty="0">
                <a:latin typeface="Preeti" pitchFamily="2" charset="0"/>
              </a:rPr>
              <a:t>/t</a:t>
            </a:r>
          </a:p>
          <a:p>
            <a:pPr marL="627063" indent="-314325"/>
            <a:r>
              <a:rPr lang="en-US" sz="3000" dirty="0" err="1">
                <a:latin typeface="Preeti" pitchFamily="2" charset="0"/>
              </a:rPr>
              <a:t>Affnaflnsf</a:t>
            </a:r>
            <a:r>
              <a:rPr lang="en-US" sz="3000" dirty="0">
                <a:latin typeface="Preeti" pitchFamily="2" charset="0"/>
              </a:rPr>
              <a:t> </a:t>
            </a:r>
            <a:r>
              <a:rPr lang="en-US" sz="3000" dirty="0" err="1">
                <a:latin typeface="Preeti" pitchFamily="2" charset="0"/>
              </a:rPr>
              <a:t>cfˆg</a:t>
            </a:r>
            <a:r>
              <a:rPr lang="en-US" sz="3000" dirty="0">
                <a:latin typeface="Preeti" pitchFamily="2" charset="0"/>
              </a:rPr>
              <a:t>} </a:t>
            </a:r>
            <a:r>
              <a:rPr lang="en-US" sz="3000" dirty="0" err="1">
                <a:latin typeface="Preeti" pitchFamily="2" charset="0"/>
              </a:rPr>
              <a:t>ultdf</a:t>
            </a:r>
            <a:r>
              <a:rPr lang="en-US" sz="3000" dirty="0">
                <a:latin typeface="Preeti" pitchFamily="2" charset="0"/>
              </a:rPr>
              <a:t> </a:t>
            </a:r>
            <a:r>
              <a:rPr lang="en-US" sz="3000" dirty="0" err="1">
                <a:latin typeface="Preeti" pitchFamily="2" charset="0"/>
              </a:rPr>
              <a:t>x'ls</a:t>
            </a:r>
            <a:r>
              <a:rPr lang="en-US" sz="3000" dirty="0">
                <a:latin typeface="Preeti" pitchFamily="2" charset="0"/>
              </a:rPr>
              <a:t>{/x]sf x'G5g\, </a:t>
            </a:r>
            <a:r>
              <a:rPr lang="en-US" sz="3000" dirty="0" err="1">
                <a:latin typeface="Preeti" pitchFamily="2" charset="0"/>
              </a:rPr>
              <a:t>tyflk</a:t>
            </a:r>
            <a:r>
              <a:rPr lang="en-US" sz="3000" dirty="0">
                <a:latin typeface="Preeti" pitchFamily="2" charset="0"/>
              </a:rPr>
              <a:t> ;a} </a:t>
            </a:r>
            <a:r>
              <a:rPr lang="en-US" sz="3000" dirty="0" err="1">
                <a:latin typeface="Preeti" pitchFamily="2" charset="0"/>
              </a:rPr>
              <a:t>afnaflnsfn</a:t>
            </a:r>
            <a:r>
              <a:rPr lang="en-US" sz="3000" dirty="0">
                <a:latin typeface="Preeti" pitchFamily="2" charset="0"/>
              </a:rPr>
              <a:t>] </a:t>
            </a:r>
            <a:r>
              <a:rPr lang="en-US" sz="3000" dirty="0" err="1">
                <a:latin typeface="Preeti" pitchFamily="2" charset="0"/>
              </a:rPr>
              <a:t>ljsf;sf</a:t>
            </a:r>
            <a:r>
              <a:rPr lang="en-US" sz="3000" dirty="0">
                <a:latin typeface="Preeti" pitchFamily="2" charset="0"/>
              </a:rPr>
              <a:t> ;</a:t>
            </a:r>
            <a:r>
              <a:rPr lang="en-US" sz="3000" dirty="0" err="1">
                <a:latin typeface="Preeti" pitchFamily="2" charset="0"/>
              </a:rPr>
              <a:t>dfg</a:t>
            </a:r>
            <a:r>
              <a:rPr lang="en-US" sz="3000" dirty="0">
                <a:latin typeface="Preeti" pitchFamily="2" charset="0"/>
              </a:rPr>
              <a:t> </a:t>
            </a:r>
            <a:r>
              <a:rPr lang="en-US" sz="3000" dirty="0" err="1">
                <a:latin typeface="Preeti" pitchFamily="2" charset="0"/>
              </a:rPr>
              <a:t>k|lj|mof</a:t>
            </a:r>
            <a:r>
              <a:rPr lang="en-US" sz="3000" dirty="0">
                <a:latin typeface="Preeti" pitchFamily="2" charset="0"/>
              </a:rPr>
              <a:t> / r/0f </a:t>
            </a:r>
            <a:r>
              <a:rPr lang="en-US" sz="3000" dirty="0" err="1">
                <a:latin typeface="Preeti" pitchFamily="2" charset="0"/>
              </a:rPr>
              <a:t>kf</a:t>
            </a:r>
            <a:r>
              <a:rPr lang="en-US" sz="3000" dirty="0">
                <a:latin typeface="Preeti" pitchFamily="2" charset="0"/>
              </a:rPr>
              <a:t>/ </a:t>
            </a:r>
            <a:r>
              <a:rPr lang="en-US" sz="3000" dirty="0" err="1">
                <a:latin typeface="Preeti" pitchFamily="2" charset="0"/>
              </a:rPr>
              <a:t>ul</a:t>
            </a:r>
            <a:r>
              <a:rPr lang="en-US" sz="3000" dirty="0">
                <a:latin typeface="Preeti" pitchFamily="2" charset="0"/>
              </a:rPr>
              <a:t>//x]sf x'G5g\ . </a:t>
            </a:r>
          </a:p>
          <a:p>
            <a:pPr marL="627063" indent="-314325"/>
            <a:r>
              <a:rPr lang="en-US" sz="3000" dirty="0" err="1">
                <a:latin typeface="Preeti" pitchFamily="2" charset="0"/>
              </a:rPr>
              <a:t>afnaflnsfsf</a:t>
            </a:r>
            <a:r>
              <a:rPr lang="en-US" sz="3000" dirty="0">
                <a:latin typeface="Preeti" pitchFamily="2" charset="0"/>
              </a:rPr>
              <a:t>] ;</a:t>
            </a:r>
            <a:r>
              <a:rPr lang="en-US" sz="3000" dirty="0" err="1">
                <a:latin typeface="Preeti" pitchFamily="2" charset="0"/>
              </a:rPr>
              <a:t>jf</a:t>
            </a:r>
            <a:r>
              <a:rPr lang="en-US" sz="3000" dirty="0">
                <a:latin typeface="Preeti" pitchFamily="2" charset="0"/>
              </a:rPr>
              <a:t>{ª\uL0f </a:t>
            </a:r>
            <a:r>
              <a:rPr lang="en-US" sz="3000" dirty="0" err="1">
                <a:latin typeface="Preeti" pitchFamily="2" charset="0"/>
              </a:rPr>
              <a:t>ljsf;sf</a:t>
            </a:r>
            <a:r>
              <a:rPr lang="en-US" sz="3000" dirty="0">
                <a:latin typeface="Preeti" pitchFamily="2" charset="0"/>
              </a:rPr>
              <a:t>] </a:t>
            </a:r>
            <a:r>
              <a:rPr lang="en-US" sz="3000" dirty="0" err="1">
                <a:latin typeface="Preeti" pitchFamily="2" charset="0"/>
              </a:rPr>
              <a:t>nflu</a:t>
            </a:r>
            <a:r>
              <a:rPr lang="en-US" sz="3000" dirty="0">
                <a:latin typeface="Preeti" pitchFamily="2" charset="0"/>
              </a:rPr>
              <a:t> </a:t>
            </a:r>
            <a:r>
              <a:rPr lang="en-US" sz="3000" dirty="0" err="1">
                <a:latin typeface="Preeti" pitchFamily="2" charset="0"/>
              </a:rPr>
              <a:t>pgLx¿sf</a:t>
            </a:r>
            <a:r>
              <a:rPr lang="en-US" sz="3000" dirty="0">
                <a:latin typeface="Preeti" pitchFamily="2" charset="0"/>
              </a:rPr>
              <a:t>] </a:t>
            </a:r>
            <a:r>
              <a:rPr lang="en-US" sz="3000" dirty="0" err="1">
                <a:latin typeface="Preeti" pitchFamily="2" charset="0"/>
              </a:rPr>
              <a:t>pd</a:t>
            </a:r>
            <a:r>
              <a:rPr lang="en-US" sz="3000" dirty="0">
                <a:latin typeface="Preeti" pitchFamily="2" charset="0"/>
              </a:rPr>
              <a:t>]/ </a:t>
            </a:r>
            <a:r>
              <a:rPr lang="en-US" sz="3000" dirty="0" err="1">
                <a:latin typeface="Preeti" pitchFamily="2" charset="0"/>
              </a:rPr>
              <a:t>cg';f</a:t>
            </a:r>
            <a:r>
              <a:rPr lang="en-US" sz="3000" dirty="0">
                <a:latin typeface="Preeti" pitchFamily="2" charset="0"/>
              </a:rPr>
              <a:t>/sf] ;]</a:t>
            </a:r>
            <a:r>
              <a:rPr lang="en-US" sz="3000" dirty="0" err="1">
                <a:latin typeface="Preeti" pitchFamily="2" charset="0"/>
              </a:rPr>
              <a:t>jfsf</a:t>
            </a:r>
            <a:r>
              <a:rPr lang="en-US" sz="3000" dirty="0">
                <a:latin typeface="Preeti" pitchFamily="2" charset="0"/>
              </a:rPr>
              <a:t>] ;'</a:t>
            </a:r>
            <a:r>
              <a:rPr lang="en-US" sz="3000" dirty="0" err="1">
                <a:latin typeface="Preeti" pitchFamily="2" charset="0"/>
              </a:rPr>
              <a:t>lglZrttf</a:t>
            </a:r>
            <a:r>
              <a:rPr lang="en-US" sz="3000" dirty="0">
                <a:latin typeface="Preeti" pitchFamily="2" charset="0"/>
              </a:rPr>
              <a:t> u5{ . </a:t>
            </a:r>
          </a:p>
          <a:p>
            <a:pPr marL="627063" indent="-314325"/>
            <a:endParaRPr lang="en-US" dirty="0">
              <a:latin typeface="Preeti" pitchFamily="2" charset="0"/>
            </a:endParaRPr>
          </a:p>
          <a:p>
            <a:pPr marL="0" indent="0">
              <a:buNone/>
            </a:pPr>
            <a:endParaRPr lang="en-US" sz="4000" b="1" dirty="0">
              <a:latin typeface="Preeti" pitchFamily="2" charset="0"/>
            </a:endParaRPr>
          </a:p>
        </p:txBody>
      </p:sp>
      <p:sp>
        <p:nvSpPr>
          <p:cNvPr id="5" name="Footer Placeholder 4">
            <a:extLst>
              <a:ext uri="{FF2B5EF4-FFF2-40B4-BE49-F238E27FC236}">
                <a16:creationId xmlns:a16="http://schemas.microsoft.com/office/drawing/2014/main" id="{E5DB90B3-6DC2-874B-AF07-F8AF001E99B7}"/>
              </a:ext>
            </a:extLst>
          </p:cNvPr>
          <p:cNvSpPr>
            <a:spLocks noGrp="1"/>
          </p:cNvSpPr>
          <p:nvPr>
            <p:ph type="ftr" sz="quarter" idx="11"/>
          </p:nvPr>
        </p:nvSpPr>
        <p:spPr/>
        <p:txBody>
          <a:bodyPr/>
          <a:lstStyle/>
          <a:p>
            <a:r>
              <a:rPr lang="en-US" smtClean="0"/>
              <a:t>Dr.Meenakshi </a:t>
            </a:r>
            <a:endParaRPr lang="en-US" dirty="0"/>
          </a:p>
        </p:txBody>
      </p:sp>
      <p:pic>
        <p:nvPicPr>
          <p:cNvPr id="6" name="Picture 5"/>
          <p:cNvPicPr>
            <a:picLocks noChangeAspect="1"/>
          </p:cNvPicPr>
          <p:nvPr/>
        </p:nvPicPr>
        <p:blipFill>
          <a:blip r:embed="rId2"/>
          <a:stretch>
            <a:fillRect/>
          </a:stretch>
        </p:blipFill>
        <p:spPr>
          <a:xfrm>
            <a:off x="8706288" y="848953"/>
            <a:ext cx="3092422" cy="4173468"/>
          </a:xfrm>
          <a:prstGeom prst="rect">
            <a:avLst/>
          </a:prstGeom>
        </p:spPr>
      </p:pic>
    </p:spTree>
    <p:extLst>
      <p:ext uri="{BB962C8B-B14F-4D97-AF65-F5344CB8AC3E}">
        <p14:creationId xmlns:p14="http://schemas.microsoft.com/office/powerpoint/2010/main" val="2252219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182880"/>
            <a:ext cx="11142785" cy="675249"/>
          </a:xfrm>
        </p:spPr>
        <p:txBody>
          <a:bodyPr>
            <a:normAutofit fontScale="90000"/>
          </a:bodyPr>
          <a:lstStyle/>
          <a:p>
            <a:pPr algn="ctr"/>
            <a:r>
              <a:rPr lang="en-US" b="1" dirty="0" smtClean="0"/>
              <a:t>For Meaningful Participation</a:t>
            </a:r>
            <a:endParaRPr lang="en-US" b="1" dirty="0"/>
          </a:p>
        </p:txBody>
      </p:sp>
      <p:sp>
        <p:nvSpPr>
          <p:cNvPr id="3" name="Content Placeholder 2"/>
          <p:cNvSpPr>
            <a:spLocks noGrp="1"/>
          </p:cNvSpPr>
          <p:nvPr>
            <p:ph idx="1"/>
          </p:nvPr>
        </p:nvSpPr>
        <p:spPr>
          <a:xfrm>
            <a:off x="309490" y="1012874"/>
            <a:ext cx="8679766" cy="5528603"/>
          </a:xfrm>
        </p:spPr>
        <p:txBody>
          <a:bodyPr/>
          <a:lstStyle/>
          <a:p>
            <a:r>
              <a:rPr lang="en-US" dirty="0" smtClean="0"/>
              <a:t>Children and young people need to have a voice in decisions made in their local communities. </a:t>
            </a:r>
          </a:p>
          <a:p>
            <a:r>
              <a:rPr lang="en-US" dirty="0" smtClean="0"/>
              <a:t>Children and young people need to have a voice in decision-making in early education, schools and the wider formal and non-formal education systems. </a:t>
            </a:r>
          </a:p>
          <a:p>
            <a:r>
              <a:rPr lang="en-US" dirty="0" smtClean="0"/>
              <a:t>Children and young people need to have a voice in decisions that affect their health and well-being, including on the health and social services delivered to them.</a:t>
            </a:r>
          </a:p>
          <a:p>
            <a:r>
              <a:rPr lang="en-US" dirty="0" smtClean="0"/>
              <a:t>Children and young people need to have a voice in the Courts and legal system.</a:t>
            </a:r>
            <a:endParaRPr lang="en-US" dirty="0"/>
          </a:p>
        </p:txBody>
      </p:sp>
      <p:pic>
        <p:nvPicPr>
          <p:cNvPr id="5" name="Picture 4"/>
          <p:cNvPicPr>
            <a:picLocks noChangeAspect="1"/>
          </p:cNvPicPr>
          <p:nvPr/>
        </p:nvPicPr>
        <p:blipFill>
          <a:blip r:embed="rId2"/>
          <a:stretch>
            <a:fillRect/>
          </a:stretch>
        </p:blipFill>
        <p:spPr>
          <a:xfrm>
            <a:off x="8584514" y="1125415"/>
            <a:ext cx="3529233" cy="4030116"/>
          </a:xfrm>
          <a:prstGeom prst="rect">
            <a:avLst/>
          </a:prstGeom>
        </p:spPr>
      </p:pic>
      <p:sp>
        <p:nvSpPr>
          <p:cNvPr id="6" name="Footer Placeholder 5"/>
          <p:cNvSpPr>
            <a:spLocks noGrp="1"/>
          </p:cNvSpPr>
          <p:nvPr>
            <p:ph type="ftr" sz="quarter" idx="11"/>
          </p:nvPr>
        </p:nvSpPr>
        <p:spPr/>
        <p:txBody>
          <a:bodyPr/>
          <a:lstStyle/>
          <a:p>
            <a:r>
              <a:rPr lang="en-US" smtClean="0"/>
              <a:t>Dr.Meenakshi </a:t>
            </a:r>
            <a:endParaRPr lang="en-US"/>
          </a:p>
        </p:txBody>
      </p:sp>
    </p:spTree>
    <p:extLst>
      <p:ext uri="{BB962C8B-B14F-4D97-AF65-F5344CB8AC3E}">
        <p14:creationId xmlns:p14="http://schemas.microsoft.com/office/powerpoint/2010/main" val="7043516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1290</Words>
  <Application>Microsoft Office PowerPoint</Application>
  <PresentationFormat>Widescreen</PresentationFormat>
  <Paragraphs>147</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Calibri Light</vt:lpstr>
      <vt:lpstr>Nirmala UI</vt:lpstr>
      <vt:lpstr>Preeti</vt:lpstr>
      <vt:lpstr>Office Theme</vt:lpstr>
      <vt:lpstr>Enabling Young Children’s Participation </vt:lpstr>
      <vt:lpstr>Who is the adult we are nurturing now?</vt:lpstr>
      <vt:lpstr>The Whole Child </vt:lpstr>
      <vt:lpstr>What do we know about early learning and development</vt:lpstr>
      <vt:lpstr>Defining Participation</vt:lpstr>
      <vt:lpstr>Environment </vt:lpstr>
      <vt:lpstr>Nurturing Care Framework</vt:lpstr>
      <vt:lpstr>k|f/lDes afnljsf; /fli6«o /0fgLlt @)&amp;&amp;–@)** </vt:lpstr>
      <vt:lpstr>For Meaningful Participation</vt:lpstr>
      <vt:lpstr>Children’s Participation in Decision- Making</vt:lpstr>
      <vt:lpstr>Checklist for Participation (Lundy’s Voice Model)</vt:lpstr>
      <vt:lpstr>Creating a Supportive Environment </vt:lpstr>
      <vt:lpstr>Transformative Goals</vt:lpstr>
      <vt:lpstr>Way Forward</vt:lpstr>
      <vt:lpstr>wGojfb</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Children’s Participation </dc:title>
  <dc:creator>Meenakshi Dahal</dc:creator>
  <cp:lastModifiedBy>Meenakshi Dahal</cp:lastModifiedBy>
  <cp:revision>44</cp:revision>
  <dcterms:created xsi:type="dcterms:W3CDTF">2024-08-08T17:16:11Z</dcterms:created>
  <dcterms:modified xsi:type="dcterms:W3CDTF">2024-08-09T06:47:44Z</dcterms:modified>
</cp:coreProperties>
</file>